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7"/>
  </p:notesMasterIdLst>
  <p:handoutMasterIdLst>
    <p:handoutMasterId r:id="rId48"/>
  </p:handoutMasterIdLst>
  <p:sldIdLst>
    <p:sldId id="256" r:id="rId4"/>
    <p:sldId id="325" r:id="rId5"/>
    <p:sldId id="330" r:id="rId6"/>
    <p:sldId id="326" r:id="rId7"/>
    <p:sldId id="308" r:id="rId8"/>
    <p:sldId id="286" r:id="rId9"/>
    <p:sldId id="287" r:id="rId10"/>
    <p:sldId id="288" r:id="rId11"/>
    <p:sldId id="289" r:id="rId12"/>
    <p:sldId id="290" r:id="rId13"/>
    <p:sldId id="291" r:id="rId14"/>
    <p:sldId id="309" r:id="rId15"/>
    <p:sldId id="324" r:id="rId16"/>
    <p:sldId id="310" r:id="rId17"/>
    <p:sldId id="311" r:id="rId18"/>
    <p:sldId id="312" r:id="rId19"/>
    <p:sldId id="313" r:id="rId20"/>
    <p:sldId id="314" r:id="rId21"/>
    <p:sldId id="331" r:id="rId22"/>
    <p:sldId id="316" r:id="rId23"/>
    <p:sldId id="322" r:id="rId24"/>
    <p:sldId id="323" r:id="rId25"/>
    <p:sldId id="268" r:id="rId26"/>
    <p:sldId id="317" r:id="rId27"/>
    <p:sldId id="297" r:id="rId28"/>
    <p:sldId id="298" r:id="rId29"/>
    <p:sldId id="299" r:id="rId30"/>
    <p:sldId id="318" r:id="rId31"/>
    <p:sldId id="319" r:id="rId32"/>
    <p:sldId id="320" r:id="rId33"/>
    <p:sldId id="321" r:id="rId34"/>
    <p:sldId id="300" r:id="rId35"/>
    <p:sldId id="328" r:id="rId36"/>
    <p:sldId id="301" r:id="rId37"/>
    <p:sldId id="302" r:id="rId38"/>
    <p:sldId id="303" r:id="rId39"/>
    <p:sldId id="304" r:id="rId40"/>
    <p:sldId id="277" r:id="rId41"/>
    <p:sldId id="305" r:id="rId42"/>
    <p:sldId id="279" r:id="rId43"/>
    <p:sldId id="295" r:id="rId44"/>
    <p:sldId id="294" r:id="rId45"/>
    <p:sldId id="293" r:id="rId4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avid Scott" initials="DS" lastIdx="21" clrIdx="0">
    <p:extLst>
      <p:ext uri="{19B8F6BF-5375-455C-9EA6-DF929625EA0E}">
        <p15:presenceInfo xmlns:p15="http://schemas.microsoft.com/office/powerpoint/2012/main" userId="S-1-5-21-646537920-694158713-1251821120-136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ECBB"/>
    <a:srgbClr val="FAD672"/>
    <a:srgbClr val="F9DD77"/>
    <a:srgbClr val="F7F771"/>
    <a:srgbClr val="9B2F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971" autoAdjust="0"/>
    <p:restoredTop sz="94622" autoAdjust="0"/>
  </p:normalViewPr>
  <p:slideViewPr>
    <p:cSldViewPr>
      <p:cViewPr varScale="1">
        <p:scale>
          <a:sx n="67" d="100"/>
          <a:sy n="67" d="100"/>
        </p:scale>
        <p:origin x="1050" y="60"/>
      </p:cViewPr>
      <p:guideLst>
        <p:guide orient="horz" pos="2160"/>
        <p:guide pos="2880"/>
      </p:guideLst>
    </p:cSldViewPr>
  </p:slideViewPr>
  <p:outlineViewPr>
    <p:cViewPr>
      <p:scale>
        <a:sx n="33" d="100"/>
        <a:sy n="33" d="100"/>
      </p:scale>
      <p:origin x="0" y="1209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notesMaster" Target="notesMasters/notesMaster1.xml"/><Relationship Id="rId50"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commentAuthors" Target="commentAuthor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handoutMaster" Target="handoutMasters/handoutMaster1.xml"/><Relationship Id="rId8" Type="http://schemas.openxmlformats.org/officeDocument/2006/relationships/slide" Target="slides/slide5.xml"/><Relationship Id="rId51"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968C028-B5DF-42F1-BF4C-B85F89C5E54A}" type="doc">
      <dgm:prSet loTypeId="urn:microsoft.com/office/officeart/2005/8/layout/cycle1" loCatId="cycle" qsTypeId="urn:microsoft.com/office/officeart/2005/8/quickstyle/simple1" qsCatId="simple" csTypeId="urn:microsoft.com/office/officeart/2005/8/colors/accent1_2" csCatId="accent1" phldr="1"/>
      <dgm:spPr/>
    </dgm:pt>
    <dgm:pt modelId="{4FDCFED8-7379-432B-A09A-484283513FA0}">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Apprentice</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views</a:t>
          </a:r>
        </a:p>
      </dgm:t>
    </dgm:pt>
    <dgm:pt modelId="{2E220D8D-3E75-4659-8F86-80C00325C759}" type="parTrans" cxnId="{2024CD8E-7D10-4024-9AC9-F5DC9BF2A090}">
      <dgm:prSet/>
      <dgm:spPr/>
      <dgm:t>
        <a:bodyPr/>
        <a:lstStyle/>
        <a:p>
          <a:endParaRPr lang="en-GB"/>
        </a:p>
      </dgm:t>
    </dgm:pt>
    <dgm:pt modelId="{A99BC8C4-6E92-473D-A79A-4B16B32E5931}" type="sibTrans" cxnId="{2024CD8E-7D10-4024-9AC9-F5DC9BF2A090}">
      <dgm:prSet/>
      <dgm:spPr/>
      <dgm:t>
        <a:bodyPr/>
        <a:lstStyle/>
        <a:p>
          <a:endParaRPr lang="en-GB"/>
        </a:p>
      </dgm:t>
    </dgm:pt>
    <dgm:pt modelId="{27F41597-E842-45DA-8178-E622D71C12F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Dialogue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with teaching staff/training providers</a:t>
          </a:r>
        </a:p>
      </dgm:t>
    </dgm:pt>
    <dgm:pt modelId="{A12FC95A-07BA-4F30-BD6D-80C8903D952F}" type="parTrans" cxnId="{4C565FC7-F4A5-4654-AD5A-4036D151C45D}">
      <dgm:prSet/>
      <dgm:spPr/>
      <dgm:t>
        <a:bodyPr/>
        <a:lstStyle/>
        <a:p>
          <a:endParaRPr lang="en-GB"/>
        </a:p>
      </dgm:t>
    </dgm:pt>
    <dgm:pt modelId="{B39F340E-1D36-4D5F-B454-95FBE5CE8EA6}" type="sibTrans" cxnId="{4C565FC7-F4A5-4654-AD5A-4036D151C45D}">
      <dgm:prSet/>
      <dgm:spPr/>
      <dgm:t>
        <a:bodyPr/>
        <a:lstStyle/>
        <a:p>
          <a:endParaRPr lang="en-GB"/>
        </a:p>
      </dgm:t>
    </dgm:pt>
    <dgm:pt modelId="{F01C0998-0BEB-4B95-83BE-1806450D72C4}">
      <dgm:prSet/>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Improved learning </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GB" altLang="en-US" b="0" i="0" u="none" strike="noStrike" cap="none" normalizeH="0" baseline="0" dirty="0" smtClean="0">
              <a:ln>
                <a:noFill/>
              </a:ln>
              <a:solidFill>
                <a:srgbClr val="002060"/>
              </a:solidFill>
              <a:effectLst/>
              <a:latin typeface="Verdana" panose="020B0604030504040204" pitchFamily="34" charset="0"/>
              <a:ea typeface="Verdana" panose="020B0604030504040204" pitchFamily="34" charset="0"/>
              <a:cs typeface="Verdana" panose="020B0604030504040204" pitchFamily="34" charset="0"/>
            </a:rPr>
            <a:t>experience</a:t>
          </a:r>
        </a:p>
      </dgm:t>
    </dgm:pt>
    <dgm:pt modelId="{62FD5BC9-8314-45C1-8607-00C2452F959E}" type="parTrans" cxnId="{4C47C41E-60E9-42F8-832F-0E73FB2304E7}">
      <dgm:prSet/>
      <dgm:spPr/>
      <dgm:t>
        <a:bodyPr/>
        <a:lstStyle/>
        <a:p>
          <a:endParaRPr lang="en-GB"/>
        </a:p>
      </dgm:t>
    </dgm:pt>
    <dgm:pt modelId="{932CEFA7-2583-442F-B42C-7BE698CE17C9}" type="sibTrans" cxnId="{4C47C41E-60E9-42F8-832F-0E73FB2304E7}">
      <dgm:prSet/>
      <dgm:spPr/>
      <dgm:t>
        <a:bodyPr/>
        <a:lstStyle/>
        <a:p>
          <a:endParaRPr lang="en-GB"/>
        </a:p>
      </dgm:t>
    </dgm:pt>
    <dgm:pt modelId="{9A26734B-DDCB-4115-ACFC-A4C94AA6DBDE}" type="pres">
      <dgm:prSet presAssocID="{B968C028-B5DF-42F1-BF4C-B85F89C5E54A}" presName="cycle" presStyleCnt="0">
        <dgm:presLayoutVars>
          <dgm:dir/>
          <dgm:resizeHandles val="exact"/>
        </dgm:presLayoutVars>
      </dgm:prSet>
      <dgm:spPr/>
    </dgm:pt>
    <dgm:pt modelId="{CDA73E7C-49EC-4C0D-AC2E-2AD1F0C821DF}" type="pres">
      <dgm:prSet presAssocID="{4FDCFED8-7379-432B-A09A-484283513FA0}" presName="dummy" presStyleCnt="0"/>
      <dgm:spPr/>
    </dgm:pt>
    <dgm:pt modelId="{2D59E348-5C48-4B38-9DA3-8CF54258CCED}" type="pres">
      <dgm:prSet presAssocID="{4FDCFED8-7379-432B-A09A-484283513FA0}" presName="node" presStyleLbl="revTx" presStyleIdx="0" presStyleCnt="3">
        <dgm:presLayoutVars>
          <dgm:bulletEnabled val="1"/>
        </dgm:presLayoutVars>
      </dgm:prSet>
      <dgm:spPr/>
      <dgm:t>
        <a:bodyPr/>
        <a:lstStyle/>
        <a:p>
          <a:endParaRPr lang="en-GB"/>
        </a:p>
      </dgm:t>
    </dgm:pt>
    <dgm:pt modelId="{E4AC4A3F-3522-4F31-AD69-E25E1A123FD4}" type="pres">
      <dgm:prSet presAssocID="{A99BC8C4-6E92-473D-A79A-4B16B32E5931}" presName="sibTrans" presStyleLbl="node1" presStyleIdx="0" presStyleCnt="3"/>
      <dgm:spPr/>
      <dgm:t>
        <a:bodyPr/>
        <a:lstStyle/>
        <a:p>
          <a:endParaRPr lang="en-GB"/>
        </a:p>
      </dgm:t>
    </dgm:pt>
    <dgm:pt modelId="{F390210F-99F1-4CB3-9276-ADA42CBD4813}" type="pres">
      <dgm:prSet presAssocID="{27F41597-E842-45DA-8178-E622D71C12F4}" presName="dummy" presStyleCnt="0"/>
      <dgm:spPr/>
    </dgm:pt>
    <dgm:pt modelId="{E8010468-6A4A-4870-B8DF-15FEF46FF279}" type="pres">
      <dgm:prSet presAssocID="{27F41597-E842-45DA-8178-E622D71C12F4}" presName="node" presStyleLbl="revTx" presStyleIdx="1" presStyleCnt="3">
        <dgm:presLayoutVars>
          <dgm:bulletEnabled val="1"/>
        </dgm:presLayoutVars>
      </dgm:prSet>
      <dgm:spPr/>
      <dgm:t>
        <a:bodyPr/>
        <a:lstStyle/>
        <a:p>
          <a:endParaRPr lang="en-GB"/>
        </a:p>
      </dgm:t>
    </dgm:pt>
    <dgm:pt modelId="{AE7A2774-9CAA-41F4-94CE-7E9557D2EF7F}" type="pres">
      <dgm:prSet presAssocID="{B39F340E-1D36-4D5F-B454-95FBE5CE8EA6}" presName="sibTrans" presStyleLbl="node1" presStyleIdx="1" presStyleCnt="3"/>
      <dgm:spPr/>
      <dgm:t>
        <a:bodyPr/>
        <a:lstStyle/>
        <a:p>
          <a:endParaRPr lang="en-GB"/>
        </a:p>
      </dgm:t>
    </dgm:pt>
    <dgm:pt modelId="{C1868A65-5BA4-45BD-AE8E-62C7F71D2A1E}" type="pres">
      <dgm:prSet presAssocID="{F01C0998-0BEB-4B95-83BE-1806450D72C4}" presName="dummy" presStyleCnt="0"/>
      <dgm:spPr/>
    </dgm:pt>
    <dgm:pt modelId="{C13313FE-2629-4FFE-93A8-73F738FE42F0}" type="pres">
      <dgm:prSet presAssocID="{F01C0998-0BEB-4B95-83BE-1806450D72C4}" presName="node" presStyleLbl="revTx" presStyleIdx="2" presStyleCnt="3">
        <dgm:presLayoutVars>
          <dgm:bulletEnabled val="1"/>
        </dgm:presLayoutVars>
      </dgm:prSet>
      <dgm:spPr/>
      <dgm:t>
        <a:bodyPr/>
        <a:lstStyle/>
        <a:p>
          <a:endParaRPr lang="en-GB"/>
        </a:p>
      </dgm:t>
    </dgm:pt>
    <dgm:pt modelId="{C1B42763-5AA1-4CDE-8A63-E60A43132805}" type="pres">
      <dgm:prSet presAssocID="{932CEFA7-2583-442F-B42C-7BE698CE17C9}" presName="sibTrans" presStyleLbl="node1" presStyleIdx="2" presStyleCnt="3"/>
      <dgm:spPr/>
      <dgm:t>
        <a:bodyPr/>
        <a:lstStyle/>
        <a:p>
          <a:endParaRPr lang="en-GB"/>
        </a:p>
      </dgm:t>
    </dgm:pt>
  </dgm:ptLst>
  <dgm:cxnLst>
    <dgm:cxn modelId="{4C47C41E-60E9-42F8-832F-0E73FB2304E7}" srcId="{B968C028-B5DF-42F1-BF4C-B85F89C5E54A}" destId="{F01C0998-0BEB-4B95-83BE-1806450D72C4}" srcOrd="2" destOrd="0" parTransId="{62FD5BC9-8314-45C1-8607-00C2452F959E}" sibTransId="{932CEFA7-2583-442F-B42C-7BE698CE17C9}"/>
    <dgm:cxn modelId="{4C565FC7-F4A5-4654-AD5A-4036D151C45D}" srcId="{B968C028-B5DF-42F1-BF4C-B85F89C5E54A}" destId="{27F41597-E842-45DA-8178-E622D71C12F4}" srcOrd="1" destOrd="0" parTransId="{A12FC95A-07BA-4F30-BD6D-80C8903D952F}" sibTransId="{B39F340E-1D36-4D5F-B454-95FBE5CE8EA6}"/>
    <dgm:cxn modelId="{B866750F-1C0C-4900-8402-20657C217A15}" type="presOf" srcId="{A99BC8C4-6E92-473D-A79A-4B16B32E5931}" destId="{E4AC4A3F-3522-4F31-AD69-E25E1A123FD4}" srcOrd="0" destOrd="0" presId="urn:microsoft.com/office/officeart/2005/8/layout/cycle1"/>
    <dgm:cxn modelId="{2024CD8E-7D10-4024-9AC9-F5DC9BF2A090}" srcId="{B968C028-B5DF-42F1-BF4C-B85F89C5E54A}" destId="{4FDCFED8-7379-432B-A09A-484283513FA0}" srcOrd="0" destOrd="0" parTransId="{2E220D8D-3E75-4659-8F86-80C00325C759}" sibTransId="{A99BC8C4-6E92-473D-A79A-4B16B32E5931}"/>
    <dgm:cxn modelId="{1E917355-4AD4-4840-B2C0-4B57D3770C87}" type="presOf" srcId="{27F41597-E842-45DA-8178-E622D71C12F4}" destId="{E8010468-6A4A-4870-B8DF-15FEF46FF279}" srcOrd="0" destOrd="0" presId="urn:microsoft.com/office/officeart/2005/8/layout/cycle1"/>
    <dgm:cxn modelId="{5BFC4058-19ED-4AA0-864C-7721ACEE5D54}" type="presOf" srcId="{932CEFA7-2583-442F-B42C-7BE698CE17C9}" destId="{C1B42763-5AA1-4CDE-8A63-E60A43132805}" srcOrd="0" destOrd="0" presId="urn:microsoft.com/office/officeart/2005/8/layout/cycle1"/>
    <dgm:cxn modelId="{A0A592A3-57A0-4A04-BB66-0AF6EC7E6782}" type="presOf" srcId="{B968C028-B5DF-42F1-BF4C-B85F89C5E54A}" destId="{9A26734B-DDCB-4115-ACFC-A4C94AA6DBDE}" srcOrd="0" destOrd="0" presId="urn:microsoft.com/office/officeart/2005/8/layout/cycle1"/>
    <dgm:cxn modelId="{6E802B92-1A03-4EE9-8CBB-2A78FEBE2252}" type="presOf" srcId="{F01C0998-0BEB-4B95-83BE-1806450D72C4}" destId="{C13313FE-2629-4FFE-93A8-73F738FE42F0}" srcOrd="0" destOrd="0" presId="urn:microsoft.com/office/officeart/2005/8/layout/cycle1"/>
    <dgm:cxn modelId="{565E4FCF-9CF2-4ECD-985E-2B6086DFCAE5}" type="presOf" srcId="{B39F340E-1D36-4D5F-B454-95FBE5CE8EA6}" destId="{AE7A2774-9CAA-41F4-94CE-7E9557D2EF7F}" srcOrd="0" destOrd="0" presId="urn:microsoft.com/office/officeart/2005/8/layout/cycle1"/>
    <dgm:cxn modelId="{7F4E1F77-310F-4B1A-B9F9-0A0EBE291ECA}" type="presOf" srcId="{4FDCFED8-7379-432B-A09A-484283513FA0}" destId="{2D59E348-5C48-4B38-9DA3-8CF54258CCED}" srcOrd="0" destOrd="0" presId="urn:microsoft.com/office/officeart/2005/8/layout/cycle1"/>
    <dgm:cxn modelId="{CC9EEE06-9A2B-4F4B-9F1E-304CA1A4842D}" type="presParOf" srcId="{9A26734B-DDCB-4115-ACFC-A4C94AA6DBDE}" destId="{CDA73E7C-49EC-4C0D-AC2E-2AD1F0C821DF}" srcOrd="0" destOrd="0" presId="urn:microsoft.com/office/officeart/2005/8/layout/cycle1"/>
    <dgm:cxn modelId="{C46CE433-86C4-412C-9E44-66D00509CB8D}" type="presParOf" srcId="{9A26734B-DDCB-4115-ACFC-A4C94AA6DBDE}" destId="{2D59E348-5C48-4B38-9DA3-8CF54258CCED}" srcOrd="1" destOrd="0" presId="urn:microsoft.com/office/officeart/2005/8/layout/cycle1"/>
    <dgm:cxn modelId="{12DE8C12-C6F0-4A87-A485-5A9A8A48DC0F}" type="presParOf" srcId="{9A26734B-DDCB-4115-ACFC-A4C94AA6DBDE}" destId="{E4AC4A3F-3522-4F31-AD69-E25E1A123FD4}" srcOrd="2" destOrd="0" presId="urn:microsoft.com/office/officeart/2005/8/layout/cycle1"/>
    <dgm:cxn modelId="{D2258B15-BB5F-46FB-AA8F-CC8EF5B2C341}" type="presParOf" srcId="{9A26734B-DDCB-4115-ACFC-A4C94AA6DBDE}" destId="{F390210F-99F1-4CB3-9276-ADA42CBD4813}" srcOrd="3" destOrd="0" presId="urn:microsoft.com/office/officeart/2005/8/layout/cycle1"/>
    <dgm:cxn modelId="{72A01068-95D0-452F-B401-8DB8FFEB1867}" type="presParOf" srcId="{9A26734B-DDCB-4115-ACFC-A4C94AA6DBDE}" destId="{E8010468-6A4A-4870-B8DF-15FEF46FF279}" srcOrd="4" destOrd="0" presId="urn:microsoft.com/office/officeart/2005/8/layout/cycle1"/>
    <dgm:cxn modelId="{5954EB0D-B071-4D21-9941-15459F0B4261}" type="presParOf" srcId="{9A26734B-DDCB-4115-ACFC-A4C94AA6DBDE}" destId="{AE7A2774-9CAA-41F4-94CE-7E9557D2EF7F}" srcOrd="5" destOrd="0" presId="urn:microsoft.com/office/officeart/2005/8/layout/cycle1"/>
    <dgm:cxn modelId="{963DBA65-B964-4157-8C35-8038D9E0A6DB}" type="presParOf" srcId="{9A26734B-DDCB-4115-ACFC-A4C94AA6DBDE}" destId="{C1868A65-5BA4-45BD-AE8E-62C7F71D2A1E}" srcOrd="6" destOrd="0" presId="urn:microsoft.com/office/officeart/2005/8/layout/cycle1"/>
    <dgm:cxn modelId="{14547C68-C1E4-4134-A9AF-A291DBA16B14}" type="presParOf" srcId="{9A26734B-DDCB-4115-ACFC-A4C94AA6DBDE}" destId="{C13313FE-2629-4FFE-93A8-73F738FE42F0}" srcOrd="7" destOrd="0" presId="urn:microsoft.com/office/officeart/2005/8/layout/cycle1"/>
    <dgm:cxn modelId="{EADB8AE8-66AF-4592-9924-4C65FD9C88C0}" type="presParOf" srcId="{9A26734B-DDCB-4115-ACFC-A4C94AA6DBDE}" destId="{C1B42763-5AA1-4CDE-8A63-E60A43132805}" srcOrd="8" destOrd="0" presId="urn:microsoft.com/office/officeart/2005/8/layout/cycle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F16DAD56-0B6D-4F77-A2AF-FB97A9638819}" type="datetimeFigureOut">
              <a:rPr lang="en-GB" smtClean="0"/>
              <a:t>19/07/2019</a:t>
            </a:fld>
            <a:endParaRPr lang="en-GB"/>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3CE78248-944C-4CD1-B4AA-2DF57453CA59}" type="slidenum">
              <a:rPr lang="en-GB" smtClean="0"/>
              <a:t>‹#›</a:t>
            </a:fld>
            <a:endParaRPr lang="en-GB"/>
          </a:p>
        </p:txBody>
      </p:sp>
    </p:spTree>
    <p:extLst>
      <p:ext uri="{BB962C8B-B14F-4D97-AF65-F5344CB8AC3E}">
        <p14:creationId xmlns:p14="http://schemas.microsoft.com/office/powerpoint/2010/main" val="38874591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0F35C470-A95C-4C34-84FF-7E6B4354A42A}" type="datetimeFigureOut">
              <a:rPr lang="en-GB" smtClean="0"/>
              <a:t>19/07/2019</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F20DD5E7-4D59-45A9-BF4F-738A2F177C09}" type="slidenum">
              <a:rPr lang="en-GB" smtClean="0"/>
              <a:t>‹#›</a:t>
            </a:fld>
            <a:endParaRPr lang="en-GB"/>
          </a:p>
        </p:txBody>
      </p:sp>
    </p:spTree>
    <p:extLst>
      <p:ext uri="{BB962C8B-B14F-4D97-AF65-F5344CB8AC3E}">
        <p14:creationId xmlns:p14="http://schemas.microsoft.com/office/powerpoint/2010/main" val="358299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1" name="Rectangle 7"/>
          <p:cNvSpPr>
            <a:spLocks noGrp="1" noChangeArrowheads="1"/>
          </p:cNvSpPr>
          <p:nvPr>
            <p:ph type="sldNum" sz="quarter" idx="5"/>
          </p:nvPr>
        </p:nvSpPr>
        <p:spPr>
          <a:noFill/>
        </p:spPr>
        <p:txBody>
          <a:bodyPr/>
          <a:lstStyle/>
          <a:p>
            <a:fld id="{49E8056C-4840-49F5-9946-570592A4C963}" type="slidenum">
              <a:rPr lang="en-GB" smtClean="0"/>
              <a:pPr/>
              <a:t>1</a:t>
            </a:fld>
            <a:endParaRPr lang="en-GB" smtClean="0"/>
          </a:p>
        </p:txBody>
      </p:sp>
      <p:sp>
        <p:nvSpPr>
          <p:cNvPr id="972802" name="Rectangle 2"/>
          <p:cNvSpPr>
            <a:spLocks noGrp="1" noRot="1" noChangeAspect="1" noChangeArrowheads="1" noTextEdit="1"/>
          </p:cNvSpPr>
          <p:nvPr>
            <p:ph type="sldImg"/>
          </p:nvPr>
        </p:nvSpPr>
        <p:spPr>
          <a:ln/>
        </p:spPr>
      </p:sp>
      <p:sp>
        <p:nvSpPr>
          <p:cNvPr id="9728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4227799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7" name="Rectangle 2"/>
          <p:cNvSpPr>
            <a:spLocks noGrp="1" noRot="1" noChangeAspect="1" noChangeArrowheads="1" noTextEdit="1"/>
          </p:cNvSpPr>
          <p:nvPr>
            <p:ph type="sldImg"/>
          </p:nvPr>
        </p:nvSpPr>
        <p:spPr>
          <a:xfrm>
            <a:off x="920750" y="746125"/>
            <a:ext cx="4960938" cy="3721100"/>
          </a:xfrm>
          <a:ln/>
        </p:spPr>
      </p:sp>
      <p:sp>
        <p:nvSpPr>
          <p:cNvPr id="444418" name="Rectangle 3"/>
          <p:cNvSpPr>
            <a:spLocks noGrp="1" noChangeArrowheads="1"/>
          </p:cNvSpPr>
          <p:nvPr>
            <p:ph type="body" idx="1"/>
          </p:nvPr>
        </p:nvSpPr>
        <p:spPr>
          <a:xfrm>
            <a:off x="908992" y="4714653"/>
            <a:ext cx="4979692" cy="4465217"/>
          </a:xfrm>
          <a:noFill/>
          <a:ln/>
        </p:spPr>
        <p:txBody>
          <a:bodyPr lIns="88277" tIns="44139" rIns="88277" bIns="44139"/>
          <a:lstStyle/>
          <a:p>
            <a:r>
              <a:rPr lang="en-US" dirty="0" smtClean="0"/>
              <a:t>Introduce this by asking  the whole</a:t>
            </a:r>
            <a:r>
              <a:rPr lang="en-US" baseline="0" dirty="0" smtClean="0"/>
              <a:t> group to come up with ideas about they understand by all of the headings on the SLE – Curriculum, Learning Resources, Learning and Teaching Process etc.</a:t>
            </a:r>
            <a:endParaRPr lang="en-US" dirty="0" smtClean="0"/>
          </a:p>
        </p:txBody>
      </p:sp>
    </p:spTree>
    <p:extLst>
      <p:ext uri="{BB962C8B-B14F-4D97-AF65-F5344CB8AC3E}">
        <p14:creationId xmlns:p14="http://schemas.microsoft.com/office/powerpoint/2010/main" val="18644694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14</a:t>
            </a:fld>
            <a:endParaRPr lang="en-GB"/>
          </a:p>
        </p:txBody>
      </p:sp>
    </p:spTree>
    <p:extLst>
      <p:ext uri="{BB962C8B-B14F-4D97-AF65-F5344CB8AC3E}">
        <p14:creationId xmlns:p14="http://schemas.microsoft.com/office/powerpoint/2010/main" val="5010556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lvl="0" indent="-285750">
              <a:spcBef>
                <a:spcPts val="600"/>
              </a:spcBef>
              <a:buFont typeface="Arial" panose="020B0604020202020204" pitchFamily="34" charset="0"/>
              <a:buChar char="•"/>
            </a:pPr>
            <a:r>
              <a:rPr lang="en-GB"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range of teaching methods that are used? Lectures, tutorials, practical</a:t>
            </a:r>
            <a:r>
              <a:rPr lang="en-GB" sz="1200" baseline="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work, labs, group work.</a:t>
            </a:r>
            <a:endParaRPr lang="en-GB"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lvl="0" indent="-285750">
              <a:spcBef>
                <a:spcPts val="600"/>
              </a:spcBef>
              <a:buFont typeface="Arial" panose="020B0604020202020204" pitchFamily="34" charset="0"/>
              <a:buChar char="•"/>
            </a:pPr>
            <a:r>
              <a:rPr lang="en-GB"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Is it the right method for the kind of course? Is there a good balance of theory work and practical  activity?</a:t>
            </a:r>
          </a:p>
          <a:p>
            <a:pPr marL="285750" lvl="0" indent="-285750">
              <a:spcBef>
                <a:spcPts val="600"/>
              </a:spcBef>
              <a:buFont typeface="Arial" panose="020B0604020202020204" pitchFamily="34" charset="0"/>
              <a:buChar char="•"/>
            </a:pPr>
            <a:r>
              <a:rPr lang="en-GB" sz="12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Is it accessible?</a:t>
            </a:r>
          </a:p>
          <a:p>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16</a:t>
            </a:fld>
            <a:endParaRPr lang="en-GB"/>
          </a:p>
        </p:txBody>
      </p:sp>
    </p:spTree>
    <p:extLst>
      <p:ext uri="{BB962C8B-B14F-4D97-AF65-F5344CB8AC3E}">
        <p14:creationId xmlns:p14="http://schemas.microsoft.com/office/powerpoint/2010/main" val="20658775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exercise should enable you to</a:t>
            </a:r>
            <a:r>
              <a:rPr lang="en-GB" baseline="0" dirty="0" smtClean="0"/>
              <a:t> have a short discussion on the SLE. Have they placed the improvement suggestions on the right part of the SLE? Does their example fit the SLE at all or should it be dealt with by someone else?</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21</a:t>
            </a:fld>
            <a:endParaRPr lang="en-GB"/>
          </a:p>
        </p:txBody>
      </p:sp>
    </p:spTree>
    <p:extLst>
      <p:ext uri="{BB962C8B-B14F-4D97-AF65-F5344CB8AC3E}">
        <p14:creationId xmlns:p14="http://schemas.microsoft.com/office/powerpoint/2010/main" val="3715340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0209" name="Rectangle 7"/>
          <p:cNvSpPr>
            <a:spLocks noGrp="1" noChangeArrowheads="1"/>
          </p:cNvSpPr>
          <p:nvPr>
            <p:ph type="sldNum" sz="quarter" idx="5"/>
          </p:nvPr>
        </p:nvSpPr>
        <p:spPr>
          <a:noFill/>
        </p:spPr>
        <p:txBody>
          <a:bodyPr/>
          <a:lstStyle/>
          <a:p>
            <a:fld id="{BF1DA072-6A4F-4363-B1F9-56C3000DFDEE}" type="slidenum">
              <a:rPr lang="en-GB" smtClean="0"/>
              <a:pPr/>
              <a:t>22</a:t>
            </a:fld>
            <a:endParaRPr lang="en-GB" smtClean="0"/>
          </a:p>
        </p:txBody>
      </p:sp>
      <p:sp>
        <p:nvSpPr>
          <p:cNvPr id="990210" name="Rectangle 2"/>
          <p:cNvSpPr>
            <a:spLocks noGrp="1" noRot="1" noChangeAspect="1" noChangeArrowheads="1" noTextEdit="1"/>
          </p:cNvSpPr>
          <p:nvPr>
            <p:ph type="sldImg"/>
          </p:nvPr>
        </p:nvSpPr>
        <p:spPr>
          <a:ln/>
        </p:spPr>
      </p:sp>
      <p:sp>
        <p:nvSpPr>
          <p:cNvPr id="990211"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1909362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Recap slide – we showed it before the break – the slides have expanded language</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23</a:t>
            </a:fld>
            <a:endParaRPr lang="en-GB"/>
          </a:p>
        </p:txBody>
      </p:sp>
    </p:spTree>
    <p:extLst>
      <p:ext uri="{BB962C8B-B14F-4D97-AF65-F5344CB8AC3E}">
        <p14:creationId xmlns:p14="http://schemas.microsoft.com/office/powerpoint/2010/main" val="34313788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3A475F7A-6550-4A40-9198-791FD10AE359}" type="slidenum">
              <a:rPr lang="en-GB" sz="1200"/>
              <a:pPr algn="r" defTabSz="883649"/>
              <a:t>24</a:t>
            </a:fld>
            <a:endParaRPr lang="en-GB" sz="1200"/>
          </a:p>
        </p:txBody>
      </p:sp>
      <p:sp>
        <p:nvSpPr>
          <p:cNvPr id="434178" name="Rectangle 2"/>
          <p:cNvSpPr>
            <a:spLocks noGrp="1" noRot="1" noChangeAspect="1" noChangeArrowheads="1" noTextEdit="1"/>
          </p:cNvSpPr>
          <p:nvPr>
            <p:ph type="sldImg"/>
          </p:nvPr>
        </p:nvSpPr>
        <p:spPr>
          <a:xfrm>
            <a:off x="920750" y="744538"/>
            <a:ext cx="4960938" cy="3722687"/>
          </a:xfrm>
          <a:ln/>
        </p:spPr>
      </p:sp>
      <p:sp>
        <p:nvSpPr>
          <p:cNvPr id="434179" name="Rectangle 3"/>
          <p:cNvSpPr>
            <a:spLocks noGrp="1" noChangeArrowheads="1"/>
          </p:cNvSpPr>
          <p:nvPr>
            <p:ph type="body" idx="1"/>
          </p:nvPr>
        </p:nvSpPr>
        <p:spPr>
          <a:noFill/>
          <a:ln/>
        </p:spPr>
        <p:txBody>
          <a:bodyPr lIns="88288" tIns="44144" rIns="88288" bIns="44144"/>
          <a:lstStyle/>
          <a:p>
            <a:pPr eaLnBrk="1" hangingPunct="1"/>
            <a:r>
              <a:rPr lang="en-GB" dirty="0" smtClean="0"/>
              <a:t>This is just an alternative way of expressing the previous slide – for re-</a:t>
            </a:r>
            <a:r>
              <a:rPr lang="en-GB" dirty="0" err="1" smtClean="0"/>
              <a:t>inforcement</a:t>
            </a:r>
            <a:r>
              <a:rPr lang="en-GB" dirty="0" smtClean="0"/>
              <a:t> and for people who do not</a:t>
            </a:r>
            <a:r>
              <a:rPr lang="en-GB" baseline="0" dirty="0" smtClean="0"/>
              <a:t> relate well to diagrams</a:t>
            </a:r>
            <a:r>
              <a:rPr lang="en-GB" dirty="0" smtClean="0"/>
              <a:t>.</a:t>
            </a:r>
            <a:endParaRPr lang="en-US" dirty="0" smtClean="0"/>
          </a:p>
        </p:txBody>
      </p:sp>
    </p:spTree>
    <p:extLst>
      <p:ext uri="{BB962C8B-B14F-4D97-AF65-F5344CB8AC3E}">
        <p14:creationId xmlns:p14="http://schemas.microsoft.com/office/powerpoint/2010/main" val="175692302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Maybe a brief discussion with the whole group</a:t>
            </a:r>
            <a:r>
              <a:rPr lang="en-GB" baseline="0" dirty="0" smtClean="0"/>
              <a:t> </a:t>
            </a:r>
            <a:r>
              <a:rPr lang="en-GB" dirty="0" smtClean="0"/>
              <a:t>on the advantages and disadvantages of each approach.</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26</a:t>
            </a:fld>
            <a:endParaRPr lang="en-GB"/>
          </a:p>
        </p:txBody>
      </p:sp>
    </p:spTree>
    <p:extLst>
      <p:ext uri="{BB962C8B-B14F-4D97-AF65-F5344CB8AC3E}">
        <p14:creationId xmlns:p14="http://schemas.microsoft.com/office/powerpoint/2010/main" val="24448313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27</a:t>
            </a:fld>
            <a:endParaRPr lang="en-GB"/>
          </a:p>
        </p:txBody>
      </p:sp>
    </p:spTree>
    <p:extLst>
      <p:ext uri="{BB962C8B-B14F-4D97-AF65-F5344CB8AC3E}">
        <p14:creationId xmlns:p14="http://schemas.microsoft.com/office/powerpoint/2010/main" val="184757491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leads us to say that the best way to give feedback</a:t>
            </a:r>
            <a:r>
              <a:rPr lang="en-GB" baseline="0" dirty="0" smtClean="0"/>
              <a:t> is using an ABCDE model. </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31</a:t>
            </a:fld>
            <a:endParaRPr lang="en-GB"/>
          </a:p>
        </p:txBody>
      </p:sp>
    </p:spTree>
    <p:extLst>
      <p:ext uri="{BB962C8B-B14F-4D97-AF65-F5344CB8AC3E}">
        <p14:creationId xmlns:p14="http://schemas.microsoft.com/office/powerpoint/2010/main" val="42922488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01" name="Rectangle 7"/>
          <p:cNvSpPr>
            <a:spLocks noGrp="1" noChangeArrowheads="1"/>
          </p:cNvSpPr>
          <p:nvPr>
            <p:ph type="sldNum" sz="quarter" idx="5"/>
          </p:nvPr>
        </p:nvSpPr>
        <p:spPr>
          <a:noFill/>
        </p:spPr>
        <p:txBody>
          <a:bodyPr/>
          <a:lstStyle/>
          <a:p>
            <a:fld id="{49E8056C-4840-49F5-9946-570592A4C963}" type="slidenum">
              <a:rPr lang="en-GB" smtClean="0"/>
              <a:pPr/>
              <a:t>2</a:t>
            </a:fld>
            <a:endParaRPr lang="en-GB" smtClean="0"/>
          </a:p>
        </p:txBody>
      </p:sp>
      <p:sp>
        <p:nvSpPr>
          <p:cNvPr id="972802" name="Rectangle 2"/>
          <p:cNvSpPr>
            <a:spLocks noGrp="1" noRot="1" noChangeAspect="1" noChangeArrowheads="1" noTextEdit="1"/>
          </p:cNvSpPr>
          <p:nvPr>
            <p:ph type="sldImg"/>
          </p:nvPr>
        </p:nvSpPr>
        <p:spPr>
          <a:ln/>
        </p:spPr>
      </p:sp>
      <p:sp>
        <p:nvSpPr>
          <p:cNvPr id="972803"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4980924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1585"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04719AC8-B20D-479D-A390-9D4971C978D2}" type="slidenum">
              <a:rPr lang="en-GB" sz="1200"/>
              <a:pPr algn="r" defTabSz="883649"/>
              <a:t>32</a:t>
            </a:fld>
            <a:endParaRPr lang="en-GB" sz="1200"/>
          </a:p>
        </p:txBody>
      </p:sp>
      <p:sp>
        <p:nvSpPr>
          <p:cNvPr id="451586" name="Rectangle 2"/>
          <p:cNvSpPr>
            <a:spLocks noGrp="1" noRot="1" noChangeAspect="1" noChangeArrowheads="1" noTextEdit="1"/>
          </p:cNvSpPr>
          <p:nvPr>
            <p:ph type="sldImg"/>
          </p:nvPr>
        </p:nvSpPr>
        <p:spPr>
          <a:xfrm>
            <a:off x="920750" y="744538"/>
            <a:ext cx="4960938" cy="3722687"/>
          </a:xfrm>
          <a:ln/>
        </p:spPr>
      </p:sp>
      <p:sp>
        <p:nvSpPr>
          <p:cNvPr id="451587" name="Rectangle 3"/>
          <p:cNvSpPr>
            <a:spLocks noGrp="1" noChangeArrowheads="1"/>
          </p:cNvSpPr>
          <p:nvPr>
            <p:ph type="body" idx="1"/>
          </p:nvPr>
        </p:nvSpPr>
        <p:spPr>
          <a:noFill/>
          <a:ln/>
        </p:spPr>
        <p:txBody>
          <a:bodyPr lIns="88288" tIns="44144" rIns="88288" bIns="44144"/>
          <a:lstStyle/>
          <a:p>
            <a:pPr eaLnBrk="1" hangingPunct="1"/>
            <a:endParaRPr lang="en-US" smtClean="0"/>
          </a:p>
        </p:txBody>
      </p:sp>
    </p:spTree>
    <p:extLst>
      <p:ext uri="{BB962C8B-B14F-4D97-AF65-F5344CB8AC3E}">
        <p14:creationId xmlns:p14="http://schemas.microsoft.com/office/powerpoint/2010/main" val="20389650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3"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025ECAA1-B2C0-4081-8F99-03A0571A5CF2}" type="slidenum">
              <a:rPr lang="en-GB" sz="1200"/>
              <a:pPr algn="r" defTabSz="883649"/>
              <a:t>34</a:t>
            </a:fld>
            <a:endParaRPr lang="en-GB" sz="1200"/>
          </a:p>
        </p:txBody>
      </p:sp>
      <p:sp>
        <p:nvSpPr>
          <p:cNvPr id="453634" name="Rectangle 2"/>
          <p:cNvSpPr>
            <a:spLocks noGrp="1" noRot="1" noChangeAspect="1" noChangeArrowheads="1" noTextEdit="1"/>
          </p:cNvSpPr>
          <p:nvPr>
            <p:ph type="sldImg"/>
          </p:nvPr>
        </p:nvSpPr>
        <p:spPr>
          <a:xfrm>
            <a:off x="920750" y="744538"/>
            <a:ext cx="4960938" cy="3722687"/>
          </a:xfrm>
          <a:ln/>
        </p:spPr>
      </p:sp>
      <p:sp>
        <p:nvSpPr>
          <p:cNvPr id="453635" name="Rectangle 3"/>
          <p:cNvSpPr>
            <a:spLocks noGrp="1" noChangeArrowheads="1"/>
          </p:cNvSpPr>
          <p:nvPr>
            <p:ph type="body" idx="1"/>
          </p:nvPr>
        </p:nvSpPr>
        <p:spPr>
          <a:noFill/>
          <a:ln/>
        </p:spPr>
        <p:txBody>
          <a:bodyPr lIns="88288" tIns="44144" rIns="88288" bIns="44144"/>
          <a:lstStyle/>
          <a:p>
            <a:pPr eaLnBrk="1" hangingPunct="1"/>
            <a:r>
              <a:rPr lang="en-US" dirty="0" smtClean="0"/>
              <a:t>This is a whole group flip chart exercise. Put</a:t>
            </a:r>
            <a:r>
              <a:rPr lang="en-US" baseline="0" dirty="0" smtClean="0"/>
              <a:t> up 3 flipcharts or the equivalent with before, during and after and write up suggestions from the group. This could also be done on a laptop, projecting onto the screen if you wish.</a:t>
            </a:r>
            <a:endParaRPr lang="en-US" dirty="0" smtClean="0"/>
          </a:p>
        </p:txBody>
      </p:sp>
    </p:spTree>
    <p:extLst>
      <p:ext uri="{BB962C8B-B14F-4D97-AF65-F5344CB8AC3E}">
        <p14:creationId xmlns:p14="http://schemas.microsoft.com/office/powerpoint/2010/main" val="407267695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following 3 slides are just reinforcement hopefully they will have shouted out most of these!</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35</a:t>
            </a:fld>
            <a:endParaRPr lang="en-GB"/>
          </a:p>
        </p:txBody>
      </p:sp>
    </p:spTree>
    <p:extLst>
      <p:ext uri="{BB962C8B-B14F-4D97-AF65-F5344CB8AC3E}">
        <p14:creationId xmlns:p14="http://schemas.microsoft.com/office/powerpoint/2010/main" val="24834096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38</a:t>
            </a:fld>
            <a:endParaRPr lang="en-GB"/>
          </a:p>
        </p:txBody>
      </p:sp>
    </p:spTree>
    <p:extLst>
      <p:ext uri="{BB962C8B-B14F-4D97-AF65-F5344CB8AC3E}">
        <p14:creationId xmlns:p14="http://schemas.microsoft.com/office/powerpoint/2010/main" val="30075077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1"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66B830A5-3745-4D62-BAAF-E6C99DD29116}" type="slidenum">
              <a:rPr lang="en-GB" sz="1200"/>
              <a:pPr algn="r" defTabSz="883649"/>
              <a:t>41</a:t>
            </a:fld>
            <a:endParaRPr lang="en-GB" sz="1200"/>
          </a:p>
        </p:txBody>
      </p:sp>
      <p:sp>
        <p:nvSpPr>
          <p:cNvPr id="460802" name="Rectangle 2"/>
          <p:cNvSpPr>
            <a:spLocks noGrp="1" noRot="1" noChangeAspect="1" noChangeArrowheads="1" noTextEdit="1"/>
          </p:cNvSpPr>
          <p:nvPr>
            <p:ph type="sldImg"/>
          </p:nvPr>
        </p:nvSpPr>
        <p:spPr>
          <a:xfrm>
            <a:off x="920750" y="744538"/>
            <a:ext cx="4960938" cy="3722687"/>
          </a:xfrm>
          <a:ln/>
        </p:spPr>
      </p:sp>
      <p:sp>
        <p:nvSpPr>
          <p:cNvPr id="460803" name="Rectangle 3"/>
          <p:cNvSpPr>
            <a:spLocks noGrp="1" noChangeArrowheads="1"/>
          </p:cNvSpPr>
          <p:nvPr>
            <p:ph type="body" idx="1"/>
          </p:nvPr>
        </p:nvSpPr>
        <p:spPr>
          <a:noFill/>
          <a:ln/>
        </p:spPr>
        <p:txBody>
          <a:bodyPr lIns="88288" tIns="44144" rIns="88288" bIns="44144"/>
          <a:lstStyle/>
          <a:p>
            <a:pPr eaLnBrk="1" hangingPunct="1"/>
            <a:endParaRPr lang="en-US" smtClean="0"/>
          </a:p>
        </p:txBody>
      </p:sp>
    </p:spTree>
    <p:extLst>
      <p:ext uri="{BB962C8B-B14F-4D97-AF65-F5344CB8AC3E}">
        <p14:creationId xmlns:p14="http://schemas.microsoft.com/office/powerpoint/2010/main" val="405254424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3873"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1DC9BB70-CE95-4A64-AA28-DF0928639831}" type="slidenum">
              <a:rPr lang="en-GB" sz="1200"/>
              <a:pPr algn="r" defTabSz="883649"/>
              <a:t>42</a:t>
            </a:fld>
            <a:endParaRPr lang="en-GB" sz="1200"/>
          </a:p>
        </p:txBody>
      </p:sp>
      <p:sp>
        <p:nvSpPr>
          <p:cNvPr id="463874" name="Rectangle 2"/>
          <p:cNvSpPr>
            <a:spLocks noGrp="1" noRot="1" noChangeAspect="1" noChangeArrowheads="1" noTextEdit="1"/>
          </p:cNvSpPr>
          <p:nvPr>
            <p:ph type="sldImg"/>
          </p:nvPr>
        </p:nvSpPr>
        <p:spPr>
          <a:xfrm>
            <a:off x="920750" y="744538"/>
            <a:ext cx="4960938" cy="3722687"/>
          </a:xfrm>
          <a:ln/>
        </p:spPr>
      </p:sp>
      <p:sp>
        <p:nvSpPr>
          <p:cNvPr id="463875" name="Rectangle 3"/>
          <p:cNvSpPr>
            <a:spLocks noGrp="1" noChangeArrowheads="1"/>
          </p:cNvSpPr>
          <p:nvPr>
            <p:ph type="body" idx="1"/>
          </p:nvPr>
        </p:nvSpPr>
        <p:spPr>
          <a:noFill/>
          <a:ln/>
        </p:spPr>
        <p:txBody>
          <a:bodyPr lIns="88288" tIns="44144" rIns="88288" bIns="44144"/>
          <a:lstStyle/>
          <a:p>
            <a:pPr eaLnBrk="1" hangingPunct="1"/>
            <a:endParaRPr lang="en-US" smtClean="0"/>
          </a:p>
        </p:txBody>
      </p:sp>
    </p:spTree>
    <p:extLst>
      <p:ext uri="{BB962C8B-B14F-4D97-AF65-F5344CB8AC3E}">
        <p14:creationId xmlns:p14="http://schemas.microsoft.com/office/powerpoint/2010/main" val="8535865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1"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3778C971-65B6-4906-AD46-055F2677C0C3}" type="slidenum">
              <a:rPr lang="en-GB" sz="1200"/>
              <a:pPr algn="r" defTabSz="883649"/>
              <a:t>43</a:t>
            </a:fld>
            <a:endParaRPr lang="en-GB" sz="1200"/>
          </a:p>
        </p:txBody>
      </p:sp>
      <p:sp>
        <p:nvSpPr>
          <p:cNvPr id="465922" name="Rectangle 2"/>
          <p:cNvSpPr>
            <a:spLocks noGrp="1" noRot="1" noChangeAspect="1" noChangeArrowheads="1" noTextEdit="1"/>
          </p:cNvSpPr>
          <p:nvPr>
            <p:ph type="sldImg"/>
          </p:nvPr>
        </p:nvSpPr>
        <p:spPr>
          <a:xfrm>
            <a:off x="920750" y="744538"/>
            <a:ext cx="4960938" cy="3722687"/>
          </a:xfrm>
          <a:ln/>
        </p:spPr>
      </p:sp>
      <p:sp>
        <p:nvSpPr>
          <p:cNvPr id="465923" name="Rectangle 3"/>
          <p:cNvSpPr>
            <a:spLocks noGrp="1" noChangeArrowheads="1"/>
          </p:cNvSpPr>
          <p:nvPr>
            <p:ph type="body" idx="1"/>
          </p:nvPr>
        </p:nvSpPr>
        <p:spPr>
          <a:noFill/>
          <a:ln/>
        </p:spPr>
        <p:txBody>
          <a:bodyPr lIns="88288" tIns="44144" rIns="88288" bIns="44144"/>
          <a:lstStyle/>
          <a:p>
            <a:pPr eaLnBrk="1" hangingPunct="1"/>
            <a:endParaRPr lang="en-US" smtClean="0"/>
          </a:p>
        </p:txBody>
      </p:sp>
    </p:spTree>
    <p:extLst>
      <p:ext uri="{BB962C8B-B14F-4D97-AF65-F5344CB8AC3E}">
        <p14:creationId xmlns:p14="http://schemas.microsoft.com/office/powerpoint/2010/main" val="35800189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29"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5676312B-D86B-47C6-BFB9-2525D7DAA56C}" type="slidenum">
              <a:rPr lang="en-GB" sz="1200"/>
              <a:pPr algn="r" defTabSz="883649"/>
              <a:t>4</a:t>
            </a:fld>
            <a:endParaRPr lang="en-GB" sz="1200"/>
          </a:p>
        </p:txBody>
      </p:sp>
      <p:sp>
        <p:nvSpPr>
          <p:cNvPr id="432130" name="Rectangle 2"/>
          <p:cNvSpPr>
            <a:spLocks noGrp="1" noRot="1" noChangeAspect="1" noChangeArrowheads="1" noTextEdit="1"/>
          </p:cNvSpPr>
          <p:nvPr>
            <p:ph type="sldImg"/>
          </p:nvPr>
        </p:nvSpPr>
        <p:spPr>
          <a:xfrm>
            <a:off x="920750" y="744538"/>
            <a:ext cx="4960938" cy="3722687"/>
          </a:xfrm>
          <a:ln/>
        </p:spPr>
      </p:sp>
      <p:sp>
        <p:nvSpPr>
          <p:cNvPr id="432131" name="Rectangle 3"/>
          <p:cNvSpPr>
            <a:spLocks noGrp="1" noChangeArrowheads="1"/>
          </p:cNvSpPr>
          <p:nvPr>
            <p:ph type="body" idx="1"/>
          </p:nvPr>
        </p:nvSpPr>
        <p:spPr>
          <a:noFill/>
          <a:ln/>
        </p:spPr>
        <p:txBody>
          <a:bodyPr lIns="88288" tIns="44144" rIns="88288" bIns="44144"/>
          <a:lstStyle/>
          <a:p>
            <a:pPr eaLnBrk="1" hangingPunct="1"/>
            <a:endParaRPr lang="en-US" smtClean="0"/>
          </a:p>
        </p:txBody>
      </p:sp>
    </p:spTree>
    <p:extLst>
      <p:ext uri="{BB962C8B-B14F-4D97-AF65-F5344CB8AC3E}">
        <p14:creationId xmlns:p14="http://schemas.microsoft.com/office/powerpoint/2010/main" val="1477480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5"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8160E89A-A149-4EB9-B84B-33DECC70A2B9}" type="slidenum">
              <a:rPr lang="en-GB" sz="1200"/>
              <a:pPr algn="r" defTabSz="883649"/>
              <a:t>6</a:t>
            </a:fld>
            <a:endParaRPr lang="en-GB" sz="1200"/>
          </a:p>
        </p:txBody>
      </p:sp>
      <p:sp>
        <p:nvSpPr>
          <p:cNvPr id="436226" name="Rectangle 2"/>
          <p:cNvSpPr>
            <a:spLocks noGrp="1" noRot="1" noChangeAspect="1" noChangeArrowheads="1" noTextEdit="1"/>
          </p:cNvSpPr>
          <p:nvPr>
            <p:ph type="sldImg"/>
          </p:nvPr>
        </p:nvSpPr>
        <p:spPr>
          <a:xfrm>
            <a:off x="920750" y="744538"/>
            <a:ext cx="4960938" cy="3722687"/>
          </a:xfrm>
          <a:ln/>
        </p:spPr>
      </p:sp>
      <p:sp>
        <p:nvSpPr>
          <p:cNvPr id="436227" name="Rectangle 3"/>
          <p:cNvSpPr>
            <a:spLocks noGrp="1" noChangeArrowheads="1"/>
          </p:cNvSpPr>
          <p:nvPr>
            <p:ph type="body" idx="1"/>
          </p:nvPr>
        </p:nvSpPr>
        <p:spPr>
          <a:noFill/>
          <a:ln/>
        </p:spPr>
        <p:txBody>
          <a:bodyPr lIns="88288" tIns="44144" rIns="88288" bIns="44144"/>
          <a:lstStyle/>
          <a:p>
            <a:pPr eaLnBrk="1" hangingPunct="1"/>
            <a:r>
              <a:rPr lang="en-GB" dirty="0" smtClean="0"/>
              <a:t>Flip chart exercise probably</a:t>
            </a:r>
            <a:r>
              <a:rPr lang="en-GB" baseline="0" dirty="0" smtClean="0"/>
              <a:t> best to do this as a whole group </a:t>
            </a:r>
            <a:r>
              <a:rPr lang="en-GB" dirty="0" smtClean="0"/>
              <a:t>- trainer writes up on flip chart as ideas come from the CRs under the headings - purpose, tasks, skills, benefits to you</a:t>
            </a:r>
            <a:endParaRPr lang="en-US" dirty="0" smtClean="0"/>
          </a:p>
        </p:txBody>
      </p:sp>
    </p:spTree>
    <p:extLst>
      <p:ext uri="{BB962C8B-B14F-4D97-AF65-F5344CB8AC3E}">
        <p14:creationId xmlns:p14="http://schemas.microsoft.com/office/powerpoint/2010/main" val="36825709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slide is just reinforcement for what they have already covered on the flip chart in more general terms</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7</a:t>
            </a:fld>
            <a:endParaRPr lang="en-GB"/>
          </a:p>
        </p:txBody>
      </p:sp>
    </p:spTree>
    <p:extLst>
      <p:ext uri="{BB962C8B-B14F-4D97-AF65-F5344CB8AC3E}">
        <p14:creationId xmlns:p14="http://schemas.microsoft.com/office/powerpoint/2010/main" val="365277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7"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670FE148-8C07-4180-B655-28F7B174C873}" type="slidenum">
              <a:rPr lang="en-GB" sz="1200"/>
              <a:pPr algn="r" defTabSz="883649"/>
              <a:t>8</a:t>
            </a:fld>
            <a:endParaRPr lang="en-GB" sz="1200"/>
          </a:p>
        </p:txBody>
      </p:sp>
      <p:sp>
        <p:nvSpPr>
          <p:cNvPr id="439298" name="Rectangle 2"/>
          <p:cNvSpPr>
            <a:spLocks noGrp="1" noRot="1" noChangeAspect="1" noChangeArrowheads="1" noTextEdit="1"/>
          </p:cNvSpPr>
          <p:nvPr>
            <p:ph type="sldImg"/>
          </p:nvPr>
        </p:nvSpPr>
        <p:spPr>
          <a:xfrm>
            <a:off x="920750" y="744538"/>
            <a:ext cx="4960938" cy="3722687"/>
          </a:xfrm>
          <a:ln/>
        </p:spPr>
      </p:sp>
      <p:sp>
        <p:nvSpPr>
          <p:cNvPr id="439299" name="Rectangle 3"/>
          <p:cNvSpPr>
            <a:spLocks noGrp="1" noChangeArrowheads="1"/>
          </p:cNvSpPr>
          <p:nvPr>
            <p:ph type="body" idx="1"/>
          </p:nvPr>
        </p:nvSpPr>
        <p:spPr>
          <a:noFill/>
          <a:ln/>
        </p:spPr>
        <p:txBody>
          <a:bodyPr lIns="88288" tIns="44144" rIns="88288" bIns="44144"/>
          <a:lstStyle/>
          <a:p>
            <a:pPr eaLnBrk="1" hangingPunct="1"/>
            <a:r>
              <a:rPr lang="en-US" dirty="0" smtClean="0"/>
              <a:t>As is this slide</a:t>
            </a:r>
          </a:p>
        </p:txBody>
      </p:sp>
    </p:spTree>
    <p:extLst>
      <p:ext uri="{BB962C8B-B14F-4D97-AF65-F5344CB8AC3E}">
        <p14:creationId xmlns:p14="http://schemas.microsoft.com/office/powerpoint/2010/main" val="7332560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this slide</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9</a:t>
            </a:fld>
            <a:endParaRPr lang="en-GB"/>
          </a:p>
        </p:txBody>
      </p:sp>
    </p:spTree>
    <p:extLst>
      <p:ext uri="{BB962C8B-B14F-4D97-AF65-F5344CB8AC3E}">
        <p14:creationId xmlns:p14="http://schemas.microsoft.com/office/powerpoint/2010/main" val="5889303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And this final one</a:t>
            </a:r>
            <a:endParaRPr lang="en-GB" dirty="0"/>
          </a:p>
        </p:txBody>
      </p:sp>
      <p:sp>
        <p:nvSpPr>
          <p:cNvPr id="4" name="Slide Number Placeholder 3"/>
          <p:cNvSpPr>
            <a:spLocks noGrp="1"/>
          </p:cNvSpPr>
          <p:nvPr>
            <p:ph type="sldNum" sz="quarter" idx="10"/>
          </p:nvPr>
        </p:nvSpPr>
        <p:spPr/>
        <p:txBody>
          <a:bodyPr/>
          <a:lstStyle/>
          <a:p>
            <a:fld id="{F20DD5E7-4D59-45A9-BF4F-738A2F177C09}" type="slidenum">
              <a:rPr lang="en-GB" smtClean="0"/>
              <a:t>10</a:t>
            </a:fld>
            <a:endParaRPr lang="en-GB"/>
          </a:p>
        </p:txBody>
      </p:sp>
    </p:spTree>
    <p:extLst>
      <p:ext uri="{BB962C8B-B14F-4D97-AF65-F5344CB8AC3E}">
        <p14:creationId xmlns:p14="http://schemas.microsoft.com/office/powerpoint/2010/main" val="273171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4177" name="Rectangle 7"/>
          <p:cNvSpPr txBox="1">
            <a:spLocks noGrp="1" noChangeArrowheads="1"/>
          </p:cNvSpPr>
          <p:nvPr/>
        </p:nvSpPr>
        <p:spPr bwMode="auto">
          <a:xfrm>
            <a:off x="3851814" y="9430846"/>
            <a:ext cx="2945861" cy="495793"/>
          </a:xfrm>
          <a:prstGeom prst="rect">
            <a:avLst/>
          </a:prstGeom>
          <a:noFill/>
          <a:ln w="9525">
            <a:noFill/>
            <a:miter lim="800000"/>
            <a:headEnd/>
            <a:tailEnd/>
          </a:ln>
        </p:spPr>
        <p:txBody>
          <a:bodyPr lIns="88288" tIns="44144" rIns="88288" bIns="44144" anchor="b"/>
          <a:lstStyle/>
          <a:p>
            <a:pPr algn="r" defTabSz="883649"/>
            <a:fld id="{3A475F7A-6550-4A40-9198-791FD10AE359}" type="slidenum">
              <a:rPr lang="en-GB" sz="1200"/>
              <a:pPr algn="r" defTabSz="883649"/>
              <a:t>12</a:t>
            </a:fld>
            <a:endParaRPr lang="en-GB" sz="1200"/>
          </a:p>
        </p:txBody>
      </p:sp>
      <p:sp>
        <p:nvSpPr>
          <p:cNvPr id="434178" name="Rectangle 2"/>
          <p:cNvSpPr>
            <a:spLocks noGrp="1" noRot="1" noChangeAspect="1" noChangeArrowheads="1" noTextEdit="1"/>
          </p:cNvSpPr>
          <p:nvPr>
            <p:ph type="sldImg"/>
          </p:nvPr>
        </p:nvSpPr>
        <p:spPr>
          <a:xfrm>
            <a:off x="920750" y="744538"/>
            <a:ext cx="4960938" cy="3722687"/>
          </a:xfrm>
          <a:ln/>
        </p:spPr>
      </p:sp>
      <p:sp>
        <p:nvSpPr>
          <p:cNvPr id="434179" name="Rectangle 3"/>
          <p:cNvSpPr>
            <a:spLocks noGrp="1" noChangeArrowheads="1"/>
          </p:cNvSpPr>
          <p:nvPr>
            <p:ph type="body" idx="1"/>
          </p:nvPr>
        </p:nvSpPr>
        <p:spPr>
          <a:noFill/>
          <a:ln/>
        </p:spPr>
        <p:txBody>
          <a:bodyPr lIns="88288" tIns="44144" rIns="88288" bIns="44144"/>
          <a:lstStyle/>
          <a:p>
            <a:pPr eaLnBrk="1" hangingPunct="1"/>
            <a:endParaRPr lang="en-US" dirty="0" smtClean="0"/>
          </a:p>
        </p:txBody>
      </p:sp>
    </p:spTree>
    <p:extLst>
      <p:ext uri="{BB962C8B-B14F-4D97-AF65-F5344CB8AC3E}">
        <p14:creationId xmlns:p14="http://schemas.microsoft.com/office/powerpoint/2010/main" val="20389969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jpeg"/><Relationship Id="rId2" Type="http://schemas.openxmlformats.org/officeDocument/2006/relationships/image" Target="../media/image1.jpeg"/><Relationship Id="rId1" Type="http://schemas.openxmlformats.org/officeDocument/2006/relationships/slideMaster" Target="../slideMasters/slideMaster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image" Target="cid:5326877C-9390-451E-BFAA-C2875958CEAE@gateway.2wire.net" TargetMode="Externa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6.jpeg"/><Relationship Id="rId4" Type="http://schemas.microsoft.com/office/2007/relationships/hdphoto" Target="../media/hdphoto2.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1556792"/>
            <a:ext cx="7772400" cy="1683618"/>
          </a:xfrm>
        </p:spPr>
        <p:txBody>
          <a:bodyPr/>
          <a:lstStyle>
            <a:lvl1pPr algn="ctr">
              <a:defRPr b="1"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Presentation Title</a:t>
            </a:r>
            <a:endParaRPr lang="en-GB" dirty="0"/>
          </a:p>
        </p:txBody>
      </p:sp>
      <p:sp>
        <p:nvSpPr>
          <p:cNvPr id="3" name="Subtitle 2"/>
          <p:cNvSpPr>
            <a:spLocks noGrp="1"/>
          </p:cNvSpPr>
          <p:nvPr>
            <p:ph type="subTitle" idx="1" hasCustomPrompt="1"/>
          </p:nvPr>
        </p:nvSpPr>
        <p:spPr>
          <a:xfrm>
            <a:off x="1371600" y="3356992"/>
            <a:ext cx="6400800" cy="1752600"/>
          </a:xfrm>
        </p:spPr>
        <p:txBody>
          <a:bodyPr/>
          <a:lstStyle>
            <a:lvl1pPr marL="0" indent="0" algn="ctr">
              <a:buNone/>
              <a:defRPr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Facilitator name, date etc.</a:t>
            </a:r>
            <a:endParaRPr lang="en-GB" dirty="0"/>
          </a:p>
        </p:txBody>
      </p:sp>
      <p:pic>
        <p:nvPicPr>
          <p:cNvPr id="8" name="Picture 7"/>
          <p:cNvPicPr/>
          <p:nvPr userDrawn="1"/>
        </p:nvPicPr>
        <p:blipFill rotWithShape="1">
          <a:blip r:embed="rId2" cstate="print">
            <a:extLst>
              <a:ext uri="{28A0092B-C50C-407E-A947-70E740481C1C}">
                <a14:useLocalDpi xmlns:a14="http://schemas.microsoft.com/office/drawing/2010/main" val="0"/>
              </a:ext>
            </a:extLst>
          </a:blip>
          <a:srcRect l="34294"/>
          <a:stretch/>
        </p:blipFill>
        <p:spPr>
          <a:xfrm>
            <a:off x="0" y="2857"/>
            <a:ext cx="9144000" cy="1049879"/>
          </a:xfrm>
          <a:prstGeom prst="rect">
            <a:avLst/>
          </a:prstGeom>
        </p:spPr>
      </p:pic>
      <p:pic>
        <p:nvPicPr>
          <p:cNvPr id="9" name="Picture 8" descr="cid:5326877C-9390-451E-BFAA-C2875958CEAE@gateway.2wire.net"/>
          <p:cNvPicPr/>
          <p:nvPr userDrawn="1"/>
        </p:nvPicPr>
        <p:blipFill rotWithShape="1">
          <a:blip r:embed="rId3" r:link="rId4">
            <a:extLst>
              <a:ext uri="{28A0092B-C50C-407E-A947-70E740481C1C}">
                <a14:useLocalDpi xmlns:a14="http://schemas.microsoft.com/office/drawing/2010/main" val="0"/>
              </a:ext>
            </a:extLst>
          </a:blip>
          <a:srcRect l="27163" t="94655" r="-172" b="1936"/>
          <a:stretch/>
        </p:blipFill>
        <p:spPr bwMode="auto">
          <a:xfrm>
            <a:off x="2411760" y="6309320"/>
            <a:ext cx="6748041" cy="516915"/>
          </a:xfrm>
          <a:prstGeom prst="rect">
            <a:avLst/>
          </a:prstGeom>
          <a:noFill/>
          <a:ln>
            <a:noFill/>
          </a:ln>
          <a:extLst>
            <a:ext uri="{53640926-AAD7-44D8-BBD7-CCE9431645EC}">
              <a14:shadowObscured xmlns:a14="http://schemas.microsoft.com/office/drawing/2010/main"/>
            </a:ext>
          </a:extLst>
        </p:spPr>
      </p:pic>
      <p:sp>
        <p:nvSpPr>
          <p:cNvPr id="12" name="TextBox 7"/>
          <p:cNvSpPr txBox="1">
            <a:spLocks noChangeArrowheads="1"/>
          </p:cNvSpPr>
          <p:nvPr userDrawn="1"/>
        </p:nvSpPr>
        <p:spPr bwMode="auto">
          <a:xfrm>
            <a:off x="2803798" y="5733256"/>
            <a:ext cx="356800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@sparqs_scotland</a:t>
            </a:r>
          </a:p>
        </p:txBody>
      </p:sp>
      <p:pic>
        <p:nvPicPr>
          <p:cNvPr id="13" name="Picture 13" descr="P:\Design &amp; Publications\twitter-bird-light-bgs.png"/>
          <p:cNvPicPr>
            <a:picLocks noChangeAspect="1" noChangeArrowheads="1"/>
          </p:cNvPicPr>
          <p:nvPr userDrawn="1"/>
        </p:nvPicPr>
        <p:blipFill>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a:stretch>
            <a:fillRect/>
          </a:stretch>
        </p:blipFill>
        <p:spPr bwMode="auto">
          <a:xfrm>
            <a:off x="2699792" y="5672658"/>
            <a:ext cx="636662" cy="63666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547564" y="5805264"/>
            <a:ext cx="1936204" cy="838378"/>
          </a:xfrm>
          <a:prstGeom prst="rect">
            <a:avLst/>
          </a:prstGeom>
        </p:spPr>
      </p:pic>
      <p:pic>
        <p:nvPicPr>
          <p:cNvPr id="18" name="Picture 17" descr="cid:5326877C-9390-451E-BFAA-C2875958CEAE@gateway.2wire.net"/>
          <p:cNvPicPr/>
          <p:nvPr userDrawn="1"/>
        </p:nvPicPr>
        <p:blipFill rotWithShape="1">
          <a:blip r:embed="rId3" r:link="rId4">
            <a:extLst>
              <a:ext uri="{28A0092B-C50C-407E-A947-70E740481C1C}">
                <a14:useLocalDpi xmlns:a14="http://schemas.microsoft.com/office/drawing/2010/main" val="0"/>
              </a:ext>
            </a:extLst>
          </a:blip>
          <a:srcRect t="92971" r="91250" b="2664"/>
          <a:stretch/>
        </p:blipFill>
        <p:spPr bwMode="auto">
          <a:xfrm>
            <a:off x="-4514" y="6058313"/>
            <a:ext cx="400050" cy="661790"/>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55305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36465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5516590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D653B2E-8372-4562-B2D6-0B21961A7E1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77745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E3C7260-5D43-48DB-84C5-4A235C70DE0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370609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BBAF5C4F-468E-44A6-85E8-758A9244B05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50960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08E94EDF-3261-47DC-ACE7-7AB4CB891CE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25017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746E7D51-BDBB-46A5-AE24-5C55560BC5A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8622913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127D089E-32C5-45F3-A16D-C7D14B78765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5487786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9395B54B-EED2-430F-9FAF-7EA1977B073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176999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7EA9EB01-DE5A-494B-B74C-A2126522F3E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913052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6635080" cy="1354162"/>
          </a:xfrm>
        </p:spPr>
        <p:txBody>
          <a:bodyPr>
            <a:normAutofit/>
          </a:bodyPr>
          <a:lstStyle>
            <a:lvl1pPr algn="l">
              <a:defRPr sz="3600" b="0" baseline="0">
                <a:solidFill>
                  <a:srgbClr val="002060"/>
                </a:solidFill>
                <a:latin typeface="Verdana" panose="020B0604030504040204" pitchFamily="34" charset="0"/>
                <a:ea typeface="Verdana" panose="020B0604030504040204" pitchFamily="34" charset="0"/>
                <a:cs typeface="Verdana" panose="020B0604030504040204" pitchFamily="34" charset="0"/>
              </a:defRPr>
            </a:lvl1pPr>
          </a:lstStyle>
          <a:p>
            <a:r>
              <a:rPr lang="en-US" dirty="0" smtClean="0"/>
              <a:t>Slide Title</a:t>
            </a:r>
            <a:endParaRPr lang="en-GB" dirty="0"/>
          </a:p>
        </p:txBody>
      </p:sp>
      <p:sp>
        <p:nvSpPr>
          <p:cNvPr id="3" name="Content Placeholder 2"/>
          <p:cNvSpPr>
            <a:spLocks noGrp="1"/>
          </p:cNvSpPr>
          <p:nvPr>
            <p:ph idx="1"/>
          </p:nvPr>
        </p:nvSpPr>
        <p:spPr>
          <a:xfrm>
            <a:off x="457200" y="1844824"/>
            <a:ext cx="8229600" cy="40324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grpSp>
        <p:nvGrpSpPr>
          <p:cNvPr id="11" name="Group 10"/>
          <p:cNvGrpSpPr/>
          <p:nvPr userDrawn="1"/>
        </p:nvGrpSpPr>
        <p:grpSpPr>
          <a:xfrm>
            <a:off x="0" y="6021288"/>
            <a:ext cx="9180512" cy="836872"/>
            <a:chOff x="2313341" y="6344818"/>
            <a:chExt cx="6830659" cy="513342"/>
          </a:xfrm>
        </p:grpSpPr>
        <p:pic>
          <p:nvPicPr>
            <p:cNvPr id="9" name="Picture 8"/>
            <p:cNvPicPr/>
            <p:nvPr userDrawn="1"/>
          </p:nvPicPr>
          <p:blipFill rotWithShape="1">
            <a:blip r:embed="rId2" cstate="print">
              <a:extLst>
                <a:ext uri="{28A0092B-C50C-407E-A947-70E740481C1C}">
                  <a14:useLocalDpi xmlns:a14="http://schemas.microsoft.com/office/drawing/2010/main" val="0"/>
                </a:ext>
              </a:extLst>
            </a:blip>
            <a:srcRect l="19086" t="235" b="235"/>
            <a:stretch/>
          </p:blipFill>
          <p:spPr>
            <a:xfrm>
              <a:off x="4002318" y="6344818"/>
              <a:ext cx="5141682" cy="513342"/>
            </a:xfrm>
            <a:prstGeom prst="rect">
              <a:avLst/>
            </a:prstGeom>
          </p:spPr>
        </p:pic>
        <p:pic>
          <p:nvPicPr>
            <p:cNvPr id="10" name="Picture 9"/>
            <p:cNvPicPr/>
            <p:nvPr userDrawn="1"/>
          </p:nvPicPr>
          <p:blipFill rotWithShape="1">
            <a:blip r:embed="rId2" cstate="print">
              <a:extLst>
                <a:ext uri="{28A0092B-C50C-407E-A947-70E740481C1C}">
                  <a14:useLocalDpi xmlns:a14="http://schemas.microsoft.com/office/drawing/2010/main" val="0"/>
                </a:ext>
              </a:extLst>
            </a:blip>
            <a:srcRect l="53309" t="235" r="16521" b="235"/>
            <a:stretch/>
          </p:blipFill>
          <p:spPr>
            <a:xfrm>
              <a:off x="2313341" y="6344818"/>
              <a:ext cx="1688977" cy="513342"/>
            </a:xfrm>
            <a:prstGeom prst="rect">
              <a:avLst/>
            </a:prstGeom>
          </p:spPr>
        </p:pic>
      </p:grpSp>
      <p:sp>
        <p:nvSpPr>
          <p:cNvPr id="8" name="TextBox 7"/>
          <p:cNvSpPr txBox="1">
            <a:spLocks noChangeArrowheads="1"/>
          </p:cNvSpPr>
          <p:nvPr userDrawn="1"/>
        </p:nvSpPr>
        <p:spPr bwMode="auto">
          <a:xfrm>
            <a:off x="2915816" y="6237312"/>
            <a:ext cx="34559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algn="ctr" eaLnBrk="0" fontAlgn="base" hangingPunct="0">
              <a:spcBef>
                <a:spcPct val="0"/>
              </a:spcBef>
              <a:spcAft>
                <a:spcPct val="0"/>
              </a:spcAft>
              <a:defRPr>
                <a:solidFill>
                  <a:schemeClr val="tx1"/>
                </a:solidFill>
                <a:latin typeface="Arial" charset="0"/>
                <a:cs typeface="Arial" charset="0"/>
              </a:defRPr>
            </a:lvl6pPr>
            <a:lvl7pPr marL="2971800" indent="-228600" algn="ctr" eaLnBrk="0" fontAlgn="base" hangingPunct="0">
              <a:spcBef>
                <a:spcPct val="0"/>
              </a:spcBef>
              <a:spcAft>
                <a:spcPct val="0"/>
              </a:spcAft>
              <a:defRPr>
                <a:solidFill>
                  <a:schemeClr val="tx1"/>
                </a:solidFill>
                <a:latin typeface="Arial" charset="0"/>
                <a:cs typeface="Arial" charset="0"/>
              </a:defRPr>
            </a:lvl7pPr>
            <a:lvl8pPr marL="3429000" indent="-228600" algn="ctr" eaLnBrk="0" fontAlgn="base" hangingPunct="0">
              <a:spcBef>
                <a:spcPct val="0"/>
              </a:spcBef>
              <a:spcAft>
                <a:spcPct val="0"/>
              </a:spcAft>
              <a:defRPr>
                <a:solidFill>
                  <a:schemeClr val="tx1"/>
                </a:solidFill>
                <a:latin typeface="Arial" charset="0"/>
                <a:cs typeface="Arial" charset="0"/>
              </a:defRPr>
            </a:lvl8pPr>
            <a:lvl9pPr marL="3886200" indent="-228600" algn="ctr" eaLnBrk="0" fontAlgn="base" hangingPunct="0">
              <a:spcBef>
                <a:spcPct val="0"/>
              </a:spcBef>
              <a:spcAft>
                <a:spcPct val="0"/>
              </a:spcAft>
              <a:defRPr>
                <a:solidFill>
                  <a:schemeClr val="tx1"/>
                </a:solidFill>
                <a:latin typeface="Arial" charset="0"/>
                <a:cs typeface="Arial" charset="0"/>
              </a:defRPr>
            </a:lvl9pPr>
          </a:lstStyle>
          <a:p>
            <a:pPr algn="ctr" eaLnBrk="1" hangingPunct="1">
              <a:defRPr/>
            </a:pPr>
            <a:r>
              <a:rPr lang="en-GB" altLang="en-US" sz="2000" b="1"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@sparqs_scotland</a:t>
            </a:r>
          </a:p>
        </p:txBody>
      </p:sp>
      <p:pic>
        <p:nvPicPr>
          <p:cNvPr id="13" name="Picture 13" descr="P:\Design &amp; Publications\twitter-bird-light-bgs.png"/>
          <p:cNvPicPr>
            <a:picLocks noChangeAspect="1" noChangeArrowheads="1"/>
          </p:cNvPicPr>
          <p:nvPr userDrawn="1"/>
        </p:nvPicPr>
        <p:blipFill>
          <a:blip r:embed="rId3" cstate="print">
            <a:extLst>
              <a:ext uri="{BEBA8EAE-BF5A-486C-A8C5-ECC9F3942E4B}">
                <a14:imgProps xmlns:a14="http://schemas.microsoft.com/office/drawing/2010/main">
                  <a14:imgLayer r:embed="rId4">
                    <a14:imgEffect>
                      <a14:brightnessContrast bright="-40000" contrast="60000"/>
                    </a14:imgEffect>
                  </a14:imgLayer>
                </a14:imgProps>
              </a:ext>
              <a:ext uri="{28A0092B-C50C-407E-A947-70E740481C1C}">
                <a14:useLocalDpi xmlns:a14="http://schemas.microsoft.com/office/drawing/2010/main" val="0"/>
              </a:ext>
            </a:extLst>
          </a:blip>
          <a:srcRect/>
          <a:stretch>
            <a:fillRect/>
          </a:stretch>
        </p:blipFill>
        <p:spPr bwMode="auto">
          <a:xfrm>
            <a:off x="2627784" y="6032698"/>
            <a:ext cx="780678" cy="780678"/>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236296" y="433074"/>
            <a:ext cx="1763688" cy="763678"/>
          </a:xfrm>
          <a:prstGeom prst="rect">
            <a:avLst/>
          </a:prstGeom>
        </p:spPr>
      </p:pic>
    </p:spTree>
    <p:extLst>
      <p:ext uri="{BB962C8B-B14F-4D97-AF65-F5344CB8AC3E}">
        <p14:creationId xmlns:p14="http://schemas.microsoft.com/office/powerpoint/2010/main" val="531749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80B2437F-771D-4A62-8105-7852E90D5DD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951613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47C573A1-C246-4FE5-878B-44578EC80D8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796300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7B48E9F-F33F-4877-BF7C-B11E9EEF422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12927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06A37FF-95C2-485C-BFB4-B06F72F2CDF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30143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2FA5CD46-D801-495C-BE8F-5C2E94E5748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4426543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C2B43DA8-A372-4425-AE64-FD63B46A432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47109714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5858AF8D-5412-4000-AB74-CBB5B174B67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825255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pPr>
              <a:defRPr/>
            </a:pPr>
            <a:endParaRPr lang="en-GB">
              <a:solidFill>
                <a:srgbClr val="000000"/>
              </a:solidFill>
            </a:endParaRPr>
          </a:p>
        </p:txBody>
      </p:sp>
      <p:sp>
        <p:nvSpPr>
          <p:cNvPr id="8" name="Footer Placeholder 7"/>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pPr>
              <a:defRPr/>
            </a:pPr>
            <a:fld id="{B3C6C4E5-A698-42F7-B43F-5FDB3C7A4D9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8098257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endParaRPr lang="en-GB">
              <a:solidFill>
                <a:srgbClr val="000000"/>
              </a:solidFill>
            </a:endParaRPr>
          </a:p>
        </p:txBody>
      </p:sp>
      <p:sp>
        <p:nvSpPr>
          <p:cNvPr id="4" name="Footer Placeholder 3"/>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pPr>
              <a:defRPr/>
            </a:pPr>
            <a:fld id="{C6E836D7-0139-4718-97D3-D8825B59652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852696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GB">
              <a:solidFill>
                <a:srgbClr val="000000"/>
              </a:solidFill>
            </a:endParaRPr>
          </a:p>
        </p:txBody>
      </p:sp>
      <p:sp>
        <p:nvSpPr>
          <p:cNvPr id="3" name="Footer Placeholder 2"/>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pPr>
              <a:defRPr/>
            </a:pPr>
            <a:fld id="{0599F997-4186-4D4C-A4E1-B496B907AE2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92564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490275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376925E5-D03F-4722-A39D-17B8A1D6203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5470781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pPr>
              <a:defRPr/>
            </a:pPr>
            <a:endParaRPr lang="en-GB">
              <a:solidFill>
                <a:srgbClr val="000000"/>
              </a:solidFill>
            </a:endParaRPr>
          </a:p>
        </p:txBody>
      </p:sp>
      <p:sp>
        <p:nvSpPr>
          <p:cNvPr id="6" name="Footer Placeholder 5"/>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pPr>
              <a:defRPr/>
            </a:pPr>
            <a:fld id="{B5BBEE98-1FAA-4A46-AF6C-FD1610A0C57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858697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5812FEB0-8A74-4A4B-B59E-39F75E9F953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77744634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26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0"/>
            <a:ext cx="6019800" cy="61261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GB">
              <a:solidFill>
                <a:srgbClr val="000000"/>
              </a:solidFill>
            </a:endParaRPr>
          </a:p>
        </p:txBody>
      </p:sp>
      <p:sp>
        <p:nvSpPr>
          <p:cNvPr id="5" name="Footer Placeholder 4"/>
          <p:cNvSpPr>
            <a:spLocks noGrp="1"/>
          </p:cNvSpPr>
          <p:nvPr>
            <p:ph type="ftr" sz="quarter" idx="11"/>
          </p:nvPr>
        </p:nvSpPr>
        <p:spPr/>
        <p:txBody>
          <a:bodyPr/>
          <a:lstStyle>
            <a:lvl1pPr>
              <a:defRPr/>
            </a:lvl1pPr>
          </a:lstStyle>
          <a:p>
            <a:pPr>
              <a:defRPr/>
            </a:pPr>
            <a:endParaRPr lang="en-GB">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pPr>
              <a:defRPr/>
            </a:pPr>
            <a:fld id="{6439842E-4195-43DA-BE42-C6E5A5A5D28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904534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42696194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4163862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517594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89025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371398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5E4E04-FA3B-4CC2-B22B-1F4522E7061B}" type="datetimeFigureOut">
              <a:rPr lang="en-GB" smtClean="0"/>
              <a:t>19/07/2019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FF3B817E-3006-4DA7-AB2F-F4226486F436}" type="slidenum">
              <a:rPr lang="en-GB" smtClean="0"/>
              <a:t>‹#›</a:t>
            </a:fld>
            <a:endParaRPr lang="en-GB" dirty="0"/>
          </a:p>
        </p:txBody>
      </p:sp>
    </p:spTree>
    <p:extLst>
      <p:ext uri="{BB962C8B-B14F-4D97-AF65-F5344CB8AC3E}">
        <p14:creationId xmlns:p14="http://schemas.microsoft.com/office/powerpoint/2010/main" val="40549080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7.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5E4E04-FA3B-4CC2-B22B-1F4522E7061B}" type="datetimeFigureOut">
              <a:rPr lang="en-GB" smtClean="0"/>
              <a:t>19/07/2019</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3B817E-3006-4DA7-AB2F-F4226486F436}" type="slidenum">
              <a:rPr lang="en-GB" smtClean="0"/>
              <a:t>‹#›</a:t>
            </a:fld>
            <a:endParaRPr lang="en-GB" dirty="0"/>
          </a:p>
        </p:txBody>
      </p:sp>
    </p:spTree>
    <p:extLst>
      <p:ext uri="{BB962C8B-B14F-4D97-AF65-F5344CB8AC3E}">
        <p14:creationId xmlns:p14="http://schemas.microsoft.com/office/powerpoint/2010/main" val="18885903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3600" b="1"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rgbClr val="002060"/>
          </a:solidFill>
          <a:latin typeface="Verdana" panose="020B0604030504040204" pitchFamily="34" charset="0"/>
          <a:ea typeface="Verdana" panose="020B0604030504040204" pitchFamily="34" charset="0"/>
          <a:cs typeface="Verdana" panose="020B0604030504040204" pitchFamily="34" charset="0"/>
        </a:defRPr>
      </a:lvl1pPr>
      <a:lvl2pPr marL="742950" indent="-285750" algn="l" defTabSz="914400" rtl="0" eaLnBrk="1" latinLnBrk="0" hangingPunct="1">
        <a:spcBef>
          <a:spcPct val="20000"/>
        </a:spcBef>
        <a:buFont typeface="Arial" panose="020B0604020202020204" pitchFamily="34" charset="0"/>
        <a:buChar char="–"/>
        <a:defRPr sz="2800" kern="1200">
          <a:solidFill>
            <a:srgbClr val="002060"/>
          </a:solidFill>
          <a:latin typeface="Verdana" panose="020B0604030504040204" pitchFamily="34" charset="0"/>
          <a:ea typeface="Verdana" panose="020B0604030504040204" pitchFamily="34" charset="0"/>
          <a:cs typeface="Verdana" panose="020B060403050404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rgbClr val="002060"/>
          </a:solidFill>
          <a:latin typeface="Verdana" panose="020B0604030504040204" pitchFamily="34" charset="0"/>
          <a:ea typeface="Verdana" panose="020B0604030504040204" pitchFamily="34" charset="0"/>
          <a:cs typeface="Verdana" panose="020B0604030504040204" pitchFamily="34" charset="0"/>
        </a:defRPr>
      </a:lvl3pPr>
      <a:lvl4pPr marL="1600200" indent="-228600" algn="l" defTabSz="914400" rtl="0" eaLnBrk="1" latinLnBrk="0" hangingPunct="1">
        <a:spcBef>
          <a:spcPct val="20000"/>
        </a:spcBef>
        <a:buFont typeface="Arial" panose="020B0604020202020204" pitchFamily="34" charset="0"/>
        <a:buChar char="–"/>
        <a:defRPr sz="2000" kern="1200">
          <a:solidFill>
            <a:srgbClr val="002060"/>
          </a:solidFill>
          <a:latin typeface="Verdana" panose="020B0604030504040204" pitchFamily="34" charset="0"/>
          <a:ea typeface="Verdana" panose="020B0604030504040204" pitchFamily="34" charset="0"/>
          <a:cs typeface="Verdana" panose="020B0604030504040204" pitchFamily="34" charset="0"/>
        </a:defRPr>
      </a:lvl4pPr>
      <a:lvl5pPr marL="2057400" indent="-228600" algn="l" defTabSz="914400" rtl="0" eaLnBrk="1" latinLnBrk="0" hangingPunct="1">
        <a:spcBef>
          <a:spcPct val="20000"/>
        </a:spcBef>
        <a:buFont typeface="Arial" panose="020B0604020202020204" pitchFamily="34" charset="0"/>
        <a:buChar char="»"/>
        <a:defRPr sz="2000" kern="1200">
          <a:solidFill>
            <a:srgbClr val="002060"/>
          </a:solidFill>
          <a:latin typeface="Verdana" panose="020B0604030504040204" pitchFamily="34" charset="0"/>
          <a:ea typeface="Verdana" panose="020B0604030504040204" pitchFamily="34" charset="0"/>
          <a:cs typeface="Verdana" panose="020B060403050404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2" name="Rectangle 14"/>
          <p:cNvSpPr>
            <a:spLocks noChangeArrowheads="1"/>
          </p:cNvSpPr>
          <p:nvPr/>
        </p:nvSpPr>
        <p:spPr bwMode="auto">
          <a:xfrm>
            <a:off x="457200" y="6245225"/>
            <a:ext cx="2133600" cy="476250"/>
          </a:xfrm>
          <a:prstGeom prst="rect">
            <a:avLst/>
          </a:prstGeom>
          <a:noFill/>
          <a:ln w="9525">
            <a:noFill/>
            <a:miter lim="800000"/>
            <a:headEnd/>
            <a:tailEnd/>
          </a:ln>
          <a:effectLst/>
        </p:spPr>
        <p:txBody>
          <a:bodyPr/>
          <a:lstStyle/>
          <a:p>
            <a:pPr fontAlgn="base">
              <a:spcBef>
                <a:spcPct val="0"/>
              </a:spcBef>
              <a:spcAft>
                <a:spcPct val="0"/>
              </a:spcAft>
              <a:defRPr/>
            </a:pPr>
            <a:endParaRPr lang="en-GB" sz="1400">
              <a:solidFill>
                <a:srgbClr val="000000"/>
              </a:solidFill>
            </a:endParaRPr>
          </a:p>
        </p:txBody>
      </p:sp>
      <p:sp>
        <p:nvSpPr>
          <p:cNvPr id="13" name="Rectangle 15"/>
          <p:cNvSpPr>
            <a:spLocks noChangeArrowheads="1"/>
          </p:cNvSpPr>
          <p:nvPr/>
        </p:nvSpPr>
        <p:spPr bwMode="auto">
          <a:xfrm>
            <a:off x="3124200" y="6245225"/>
            <a:ext cx="2895600" cy="476250"/>
          </a:xfrm>
          <a:prstGeom prst="rect">
            <a:avLst/>
          </a:prstGeom>
          <a:noFill/>
          <a:ln w="9525">
            <a:noFill/>
            <a:miter lim="800000"/>
            <a:headEnd/>
            <a:tailEnd/>
          </a:ln>
          <a:effectLst/>
        </p:spPr>
        <p:txBody>
          <a:bodyPr/>
          <a:lstStyle/>
          <a:p>
            <a:pPr algn="ctr" fontAlgn="base">
              <a:spcBef>
                <a:spcPct val="0"/>
              </a:spcBef>
              <a:spcAft>
                <a:spcPct val="0"/>
              </a:spcAft>
              <a:defRPr/>
            </a:pPr>
            <a:endParaRPr lang="en-GB" sz="1400">
              <a:solidFill>
                <a:srgbClr val="000000"/>
              </a:solidFill>
            </a:endParaRPr>
          </a:p>
        </p:txBody>
      </p:sp>
      <p:sp>
        <p:nvSpPr>
          <p:cNvPr id="14" name="Rectangle 16"/>
          <p:cNvSpPr>
            <a:spLocks noChangeArrowheads="1"/>
          </p:cNvSpPr>
          <p:nvPr/>
        </p:nvSpPr>
        <p:spPr bwMode="auto">
          <a:xfrm>
            <a:off x="6553200" y="6245225"/>
            <a:ext cx="2133600" cy="476250"/>
          </a:xfrm>
          <a:prstGeom prst="rect">
            <a:avLst/>
          </a:prstGeom>
          <a:noFill/>
          <a:ln w="9525">
            <a:noFill/>
            <a:miter lim="800000"/>
            <a:headEnd/>
            <a:tailEnd/>
          </a:ln>
          <a:effectLst/>
        </p:spPr>
        <p:txBody>
          <a:bodyPr/>
          <a:lstStyle/>
          <a:p>
            <a:pPr algn="r" fontAlgn="base">
              <a:spcBef>
                <a:spcPct val="0"/>
              </a:spcBef>
              <a:spcAft>
                <a:spcPct val="0"/>
              </a:spcAft>
              <a:defRPr/>
            </a:pPr>
            <a:fld id="{CDEC41D1-DF4D-41B9-BEE7-6D4413B8330E}" type="slidenum">
              <a:rPr lang="en-GB" sz="1400">
                <a:solidFill>
                  <a:srgbClr val="000000"/>
                </a:solidFill>
              </a:rPr>
              <a:pPr algn="r" fontAlgn="base">
                <a:spcBef>
                  <a:spcPct val="0"/>
                </a:spcBef>
                <a:spcAft>
                  <a:spcPct val="0"/>
                </a:spcAft>
                <a:defRPr/>
              </a:pPr>
              <a:t>‹#›</a:t>
            </a:fld>
            <a:endParaRPr lang="en-GB" sz="1400">
              <a:solidFill>
                <a:srgbClr val="000000"/>
              </a:solidFill>
            </a:endParaRPr>
          </a:p>
        </p:txBody>
      </p:sp>
      <p:sp>
        <p:nvSpPr>
          <p:cNvPr id="15" name="Rectangle 18"/>
          <p:cNvSpPr>
            <a:spLocks noChangeArrowheads="1"/>
          </p:cNvSpPr>
          <p:nvPr userDrawn="1"/>
        </p:nvSpPr>
        <p:spPr bwMode="auto">
          <a:xfrm>
            <a:off x="-541338" y="-171450"/>
            <a:ext cx="9685338" cy="863600"/>
          </a:xfrm>
          <a:prstGeom prst="rect">
            <a:avLst/>
          </a:prstGeom>
          <a:solidFill>
            <a:srgbClr val="6C7BAC"/>
          </a:solidFill>
          <a:ln w="9525">
            <a:noFill/>
            <a:miter lim="800000"/>
            <a:headEnd/>
            <a:tailEnd/>
          </a:ln>
          <a:effectLst/>
        </p:spPr>
        <p:txBody>
          <a:bodyPr wrap="none" anchor="ctr"/>
          <a:lstStyle/>
          <a:p>
            <a:pPr fontAlgn="base">
              <a:spcBef>
                <a:spcPct val="0"/>
              </a:spcBef>
              <a:spcAft>
                <a:spcPct val="0"/>
              </a:spcAft>
              <a:defRPr/>
            </a:pPr>
            <a:endParaRPr lang="en-GB">
              <a:solidFill>
                <a:srgbClr val="000000"/>
              </a:solidFill>
            </a:endParaRPr>
          </a:p>
        </p:txBody>
      </p:sp>
      <p:sp>
        <p:nvSpPr>
          <p:cNvPr id="16" name="Oval 19"/>
          <p:cNvSpPr>
            <a:spLocks noChangeArrowheads="1"/>
          </p:cNvSpPr>
          <p:nvPr userDrawn="1"/>
        </p:nvSpPr>
        <p:spPr bwMode="auto">
          <a:xfrm>
            <a:off x="-2849563" y="-171450"/>
            <a:ext cx="5699126" cy="6140450"/>
          </a:xfrm>
          <a:prstGeom prst="ellipse">
            <a:avLst/>
          </a:prstGeom>
          <a:solidFill>
            <a:srgbClr val="6C8DAC">
              <a:alpha val="66000"/>
            </a:srgbClr>
          </a:solidFill>
          <a:ln w="9525">
            <a:noFill/>
            <a:round/>
            <a:headEnd/>
            <a:tailEnd/>
          </a:ln>
          <a:effectLst/>
        </p:spPr>
        <p:txBody>
          <a:bodyPr wrap="none" anchor="ctr"/>
          <a:lstStyle/>
          <a:p>
            <a:pPr fontAlgn="base">
              <a:spcBef>
                <a:spcPct val="0"/>
              </a:spcBef>
              <a:spcAft>
                <a:spcPct val="0"/>
              </a:spcAft>
              <a:defRPr/>
            </a:pPr>
            <a:endParaRPr lang="en-GB">
              <a:solidFill>
                <a:srgbClr val="000000"/>
              </a:solidFill>
            </a:endParaRPr>
          </a:p>
        </p:txBody>
      </p:sp>
      <p:sp>
        <p:nvSpPr>
          <p:cNvPr id="17" name="Oval 20"/>
          <p:cNvSpPr>
            <a:spLocks noChangeArrowheads="1"/>
          </p:cNvSpPr>
          <p:nvPr userDrawn="1"/>
        </p:nvSpPr>
        <p:spPr bwMode="auto">
          <a:xfrm>
            <a:off x="39688" y="520700"/>
            <a:ext cx="3956050" cy="3956050"/>
          </a:xfrm>
          <a:prstGeom prst="ellipse">
            <a:avLst/>
          </a:prstGeom>
          <a:solidFill>
            <a:srgbClr val="6C7BAC">
              <a:alpha val="61000"/>
            </a:srgbClr>
          </a:solidFill>
          <a:ln w="9525">
            <a:noFill/>
            <a:round/>
            <a:headEnd/>
            <a:tailEnd/>
          </a:ln>
          <a:effectLst/>
        </p:spPr>
        <p:txBody>
          <a:bodyPr wrap="none" anchor="ctr"/>
          <a:lstStyle/>
          <a:p>
            <a:pPr algn="ctr" fontAlgn="base">
              <a:spcBef>
                <a:spcPct val="0"/>
              </a:spcBef>
              <a:spcAft>
                <a:spcPct val="0"/>
              </a:spcAft>
              <a:defRPr/>
            </a:pPr>
            <a:endParaRPr lang="en-US">
              <a:solidFill>
                <a:srgbClr val="000000"/>
              </a:solidFill>
            </a:endParaRPr>
          </a:p>
        </p:txBody>
      </p:sp>
      <p:sp>
        <p:nvSpPr>
          <p:cNvPr id="18" name="Oval 21"/>
          <p:cNvSpPr>
            <a:spLocks noChangeArrowheads="1"/>
          </p:cNvSpPr>
          <p:nvPr userDrawn="1"/>
        </p:nvSpPr>
        <p:spPr bwMode="auto">
          <a:xfrm>
            <a:off x="395288" y="665163"/>
            <a:ext cx="3538537" cy="3546475"/>
          </a:xfrm>
          <a:prstGeom prst="ellipse">
            <a:avLst/>
          </a:prstGeom>
          <a:solidFill>
            <a:schemeClr val="bg1">
              <a:alpha val="44000"/>
            </a:schemeClr>
          </a:solidFill>
          <a:ln w="9525">
            <a:noFill/>
            <a:round/>
            <a:headEnd/>
            <a:tailEnd/>
          </a:ln>
          <a:effectLst/>
        </p:spPr>
        <p:txBody>
          <a:bodyPr wrap="none" anchor="ctr"/>
          <a:lstStyle/>
          <a:p>
            <a:pPr fontAlgn="base">
              <a:spcBef>
                <a:spcPct val="0"/>
              </a:spcBef>
              <a:spcAft>
                <a:spcPct val="0"/>
              </a:spcAft>
              <a:defRPr/>
            </a:pPr>
            <a:endParaRPr lang="en-GB">
              <a:solidFill>
                <a:srgbClr val="000000"/>
              </a:solidFill>
            </a:endParaRPr>
          </a:p>
        </p:txBody>
      </p:sp>
      <p:sp>
        <p:nvSpPr>
          <p:cNvPr id="19" name="Oval 22"/>
          <p:cNvSpPr>
            <a:spLocks noChangeArrowheads="1"/>
          </p:cNvSpPr>
          <p:nvPr userDrawn="1"/>
        </p:nvSpPr>
        <p:spPr bwMode="auto">
          <a:xfrm>
            <a:off x="1258888" y="304800"/>
            <a:ext cx="2657475" cy="2657475"/>
          </a:xfrm>
          <a:prstGeom prst="ellipse">
            <a:avLst/>
          </a:prstGeom>
          <a:solidFill>
            <a:srgbClr val="6C8DAC">
              <a:alpha val="50000"/>
            </a:srgbClr>
          </a:solidFill>
          <a:ln w="9525">
            <a:noFill/>
            <a:round/>
            <a:headEnd/>
            <a:tailEnd/>
          </a:ln>
          <a:effectLst/>
        </p:spPr>
        <p:txBody>
          <a:bodyPr wrap="none" anchor="ctr"/>
          <a:lstStyle/>
          <a:p>
            <a:pPr algn="ctr" fontAlgn="base">
              <a:spcBef>
                <a:spcPct val="0"/>
              </a:spcBef>
              <a:spcAft>
                <a:spcPct val="0"/>
              </a:spcAft>
              <a:defRPr/>
            </a:pPr>
            <a:endParaRPr lang="en-US">
              <a:solidFill>
                <a:srgbClr val="000000"/>
              </a:solidFill>
            </a:endParaRPr>
          </a:p>
        </p:txBody>
      </p:sp>
      <p:sp>
        <p:nvSpPr>
          <p:cNvPr id="20" name="Oval 23"/>
          <p:cNvSpPr>
            <a:spLocks noChangeArrowheads="1"/>
          </p:cNvSpPr>
          <p:nvPr userDrawn="1"/>
        </p:nvSpPr>
        <p:spPr bwMode="auto">
          <a:xfrm>
            <a:off x="2916238" y="1700213"/>
            <a:ext cx="1292225" cy="1292225"/>
          </a:xfrm>
          <a:prstGeom prst="ellipse">
            <a:avLst/>
          </a:prstGeom>
          <a:solidFill>
            <a:srgbClr val="6C7BAC">
              <a:alpha val="46001"/>
            </a:srgbClr>
          </a:solidFill>
          <a:ln w="9525">
            <a:noFill/>
            <a:round/>
            <a:headEnd/>
            <a:tailEnd/>
          </a:ln>
          <a:effectLst/>
        </p:spPr>
        <p:txBody>
          <a:bodyPr wrap="none" anchor="ctr"/>
          <a:lstStyle/>
          <a:p>
            <a:pPr algn="ctr" fontAlgn="base">
              <a:spcBef>
                <a:spcPct val="0"/>
              </a:spcBef>
              <a:spcAft>
                <a:spcPct val="0"/>
              </a:spcAft>
              <a:defRPr/>
            </a:pPr>
            <a:endParaRPr lang="en-US">
              <a:solidFill>
                <a:srgbClr val="000000"/>
              </a:solidFill>
            </a:endParaRPr>
          </a:p>
        </p:txBody>
      </p:sp>
      <p:sp>
        <p:nvSpPr>
          <p:cNvPr id="21" name="Oval 24"/>
          <p:cNvSpPr>
            <a:spLocks noChangeArrowheads="1"/>
          </p:cNvSpPr>
          <p:nvPr userDrawn="1"/>
        </p:nvSpPr>
        <p:spPr bwMode="auto">
          <a:xfrm>
            <a:off x="3924300" y="2205038"/>
            <a:ext cx="863600" cy="863600"/>
          </a:xfrm>
          <a:prstGeom prst="ellipse">
            <a:avLst/>
          </a:prstGeom>
          <a:noFill/>
          <a:ln w="57150">
            <a:solidFill>
              <a:srgbClr val="6C8DAC"/>
            </a:solidFill>
            <a:round/>
            <a:headEnd/>
            <a:tailEnd/>
          </a:ln>
          <a:effectLst/>
        </p:spPr>
        <p:txBody>
          <a:bodyPr wrap="none" anchor="ctr"/>
          <a:lstStyle/>
          <a:p>
            <a:pPr fontAlgn="base">
              <a:spcBef>
                <a:spcPct val="0"/>
              </a:spcBef>
              <a:spcAft>
                <a:spcPct val="0"/>
              </a:spcAft>
              <a:defRPr/>
            </a:pPr>
            <a:endParaRPr lang="en-GB">
              <a:solidFill>
                <a:srgbClr val="000000"/>
              </a:solidFill>
            </a:endParaRPr>
          </a:p>
        </p:txBody>
      </p:sp>
      <p:pic>
        <p:nvPicPr>
          <p:cNvPr id="482316" name="Picture 25" descr="NUSonly"/>
          <p:cNvPicPr>
            <a:picLocks noChangeAspect="1" noChangeArrowheads="1"/>
          </p:cNvPicPr>
          <p:nvPr userDrawn="1"/>
        </p:nvPicPr>
        <p:blipFill>
          <a:blip r:embed="rId13"/>
          <a:srcRect/>
          <a:stretch>
            <a:fillRect/>
          </a:stretch>
        </p:blipFill>
        <p:spPr bwMode="auto">
          <a:xfrm>
            <a:off x="4859338" y="2205038"/>
            <a:ext cx="2749550" cy="920750"/>
          </a:xfrm>
          <a:prstGeom prst="rect">
            <a:avLst/>
          </a:prstGeom>
          <a:noFill/>
          <a:ln w="9525">
            <a:noFill/>
            <a:miter lim="800000"/>
            <a:headEnd/>
            <a:tailEnd/>
          </a:ln>
        </p:spPr>
      </p:pic>
      <p:sp>
        <p:nvSpPr>
          <p:cNvPr id="482317" name="Rectangle 2"/>
          <p:cNvSpPr>
            <a:spLocks noGrp="1" noChangeArrowheads="1"/>
          </p:cNvSpPr>
          <p:nvPr>
            <p:ph type="title"/>
          </p:nvPr>
        </p:nvSpPr>
        <p:spPr bwMode="auto">
          <a:xfrm>
            <a:off x="457200" y="0"/>
            <a:ext cx="8229600" cy="1052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82318"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3" name="Rectangle 4"/>
          <p:cNvSpPr>
            <a:spLocks noGrp="1" noChangeArrowheads="1"/>
          </p:cNvSpPr>
          <p:nvPr>
            <p:ph type="dt" sz="half" idx="2"/>
          </p:nvPr>
        </p:nvSpPr>
        <p:spPr bwMode="auto">
          <a:xfrm>
            <a:off x="457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defRPr sz="1400" b="0" smtClean="0">
                <a:latin typeface="+mn-lt"/>
                <a:cs typeface="+mn-cs"/>
              </a:defRPr>
            </a:lvl1pPr>
          </a:lstStyle>
          <a:p>
            <a:pPr fontAlgn="base">
              <a:spcBef>
                <a:spcPct val="0"/>
              </a:spcBef>
              <a:spcAft>
                <a:spcPct val="0"/>
              </a:spcAft>
              <a:defRPr/>
            </a:pPr>
            <a:endParaRPr lang="en-GB">
              <a:solidFill>
                <a:srgbClr val="000000"/>
              </a:solidFill>
            </a:endParaRPr>
          </a:p>
        </p:txBody>
      </p:sp>
      <p:sp>
        <p:nvSpPr>
          <p:cNvPr id="24" name="Rectangle 5"/>
          <p:cNvSpPr>
            <a:spLocks noGrp="1" noChangeArrowheads="1"/>
          </p:cNvSpPr>
          <p:nvPr>
            <p:ph type="ftr" sz="quarter" idx="3"/>
          </p:nvPr>
        </p:nvSpPr>
        <p:spPr bwMode="auto">
          <a:xfrm>
            <a:off x="3124200" y="6245225"/>
            <a:ext cx="2895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ctr">
              <a:defRPr sz="1400" b="0" smtClean="0">
                <a:latin typeface="+mn-lt"/>
                <a:cs typeface="+mn-cs"/>
              </a:defRPr>
            </a:lvl1pPr>
          </a:lstStyle>
          <a:p>
            <a:pPr fontAlgn="base">
              <a:spcBef>
                <a:spcPct val="0"/>
              </a:spcBef>
              <a:spcAft>
                <a:spcPct val="0"/>
              </a:spcAft>
              <a:defRPr/>
            </a:pPr>
            <a:endParaRPr lang="en-GB">
              <a:solidFill>
                <a:srgbClr val="000000"/>
              </a:solidFill>
            </a:endParaRPr>
          </a:p>
        </p:txBody>
      </p:sp>
      <p:sp>
        <p:nvSpPr>
          <p:cNvPr id="25" name="Rectangle 6"/>
          <p:cNvSpPr>
            <a:spLocks noGrp="1" noChangeArrowheads="1"/>
          </p:cNvSpPr>
          <p:nvPr>
            <p:ph type="sldNum" sz="quarter" idx="4"/>
          </p:nvPr>
        </p:nvSpPr>
        <p:spPr bwMode="auto">
          <a:xfrm>
            <a:off x="6553200" y="6245225"/>
            <a:ext cx="2133600" cy="476250"/>
          </a:xfrm>
          <a:prstGeom prst="rect">
            <a:avLst/>
          </a:prstGeom>
          <a:noFill/>
          <a:ln>
            <a:miter lim="800000"/>
            <a:headEnd/>
            <a:tailEnd/>
          </a:ln>
        </p:spPr>
        <p:txBody>
          <a:bodyPr vert="horz" wrap="square" lIns="91440" tIns="45720" rIns="91440" bIns="45720" numCol="1" anchor="t" anchorCtr="0" compatLnSpc="1">
            <a:prstTxWarp prst="textNoShape">
              <a:avLst/>
            </a:prstTxWarp>
          </a:bodyPr>
          <a:lstStyle>
            <a:lvl1pPr algn="r">
              <a:defRPr sz="1400" b="0" smtClean="0">
                <a:latin typeface="+mn-lt"/>
                <a:cs typeface="+mn-cs"/>
              </a:defRPr>
            </a:lvl1pPr>
          </a:lstStyle>
          <a:p>
            <a:pPr fontAlgn="base">
              <a:spcBef>
                <a:spcPct val="0"/>
              </a:spcBef>
              <a:spcAft>
                <a:spcPct val="0"/>
              </a:spcAft>
              <a:defRPr/>
            </a:pPr>
            <a:fld id="{4CDE2300-DBE1-4CF8-A0ED-E1B0BD93D189}" type="slidenum">
              <a:rPr lang="en-GB">
                <a:solidFill>
                  <a:srgbClr val="000000"/>
                </a:solidFill>
              </a:rPr>
              <a:pPr fontAlgn="base">
                <a:spcBef>
                  <a:spcPct val="0"/>
                </a:spcBef>
                <a:spcAft>
                  <a:spcPct val="0"/>
                </a:spcAft>
                <a:defRPr/>
              </a:pPr>
              <a:t>‹#›</a:t>
            </a:fld>
            <a:endParaRPr lang="en-GB">
              <a:solidFill>
                <a:srgbClr val="000000"/>
              </a:solidFill>
            </a:endParaRPr>
          </a:p>
        </p:txBody>
      </p:sp>
    </p:spTree>
    <p:extLst>
      <p:ext uri="{BB962C8B-B14F-4D97-AF65-F5344CB8AC3E}">
        <p14:creationId xmlns:p14="http://schemas.microsoft.com/office/powerpoint/2010/main" val="35064401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84354" name="Rectangle 2"/>
          <p:cNvSpPr>
            <a:spLocks noGrp="1" noChangeArrowheads="1"/>
          </p:cNvSpPr>
          <p:nvPr>
            <p:ph type="title"/>
          </p:nvPr>
        </p:nvSpPr>
        <p:spPr bwMode="auto">
          <a:xfrm>
            <a:off x="457200" y="0"/>
            <a:ext cx="8229600" cy="105251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48435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4100"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smtClean="0">
                <a:latin typeface="+mn-lt"/>
                <a:cs typeface="+mn-cs"/>
              </a:defRPr>
            </a:lvl1pPr>
          </a:lstStyle>
          <a:p>
            <a:pPr fontAlgn="base">
              <a:spcBef>
                <a:spcPct val="0"/>
              </a:spcBef>
              <a:spcAft>
                <a:spcPct val="0"/>
              </a:spcAft>
              <a:defRPr/>
            </a:pPr>
            <a:endParaRPr lang="en-GB">
              <a:solidFill>
                <a:srgbClr val="000000"/>
              </a:solidFill>
            </a:endParaRPr>
          </a:p>
        </p:txBody>
      </p:sp>
      <p:sp>
        <p:nvSpPr>
          <p:cNvPr id="4101"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smtClean="0">
                <a:latin typeface="+mn-lt"/>
                <a:cs typeface="+mn-cs"/>
              </a:defRPr>
            </a:lvl1pPr>
          </a:lstStyle>
          <a:p>
            <a:pPr fontAlgn="base">
              <a:spcBef>
                <a:spcPct val="0"/>
              </a:spcBef>
              <a:spcAft>
                <a:spcPct val="0"/>
              </a:spcAft>
              <a:defRPr/>
            </a:pPr>
            <a:endParaRPr lang="en-GB">
              <a:solidFill>
                <a:srgbClr val="000000"/>
              </a:solidFill>
            </a:endParaRPr>
          </a:p>
        </p:txBody>
      </p:sp>
      <p:sp>
        <p:nvSpPr>
          <p:cNvPr id="4102"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smtClean="0">
                <a:latin typeface="+mn-lt"/>
                <a:cs typeface="+mn-cs"/>
              </a:defRPr>
            </a:lvl1pPr>
          </a:lstStyle>
          <a:p>
            <a:pPr fontAlgn="base">
              <a:spcBef>
                <a:spcPct val="0"/>
              </a:spcBef>
              <a:spcAft>
                <a:spcPct val="0"/>
              </a:spcAft>
              <a:defRPr/>
            </a:pPr>
            <a:fld id="{D6448178-15C2-405C-B4B9-8523B1ED083F}" type="slidenum">
              <a:rPr lang="en-GB">
                <a:solidFill>
                  <a:srgbClr val="000000"/>
                </a:solidFill>
              </a:rPr>
              <a:pPr fontAlgn="base">
                <a:spcBef>
                  <a:spcPct val="0"/>
                </a:spcBef>
                <a:spcAft>
                  <a:spcPct val="0"/>
                </a:spcAft>
                <a:defRPr/>
              </a:pPr>
              <a:t>‹#›</a:t>
            </a:fld>
            <a:endParaRPr lang="en-GB">
              <a:solidFill>
                <a:srgbClr val="000000"/>
              </a:solidFill>
            </a:endParaRPr>
          </a:p>
        </p:txBody>
      </p:sp>
      <p:sp>
        <p:nvSpPr>
          <p:cNvPr id="4112" name="Rectangle 16"/>
          <p:cNvSpPr>
            <a:spLocks noChangeArrowheads="1"/>
          </p:cNvSpPr>
          <p:nvPr userDrawn="1"/>
        </p:nvSpPr>
        <p:spPr bwMode="auto">
          <a:xfrm>
            <a:off x="-320675" y="-26988"/>
            <a:ext cx="9685338" cy="1125538"/>
          </a:xfrm>
          <a:prstGeom prst="rect">
            <a:avLst/>
          </a:prstGeom>
          <a:solidFill>
            <a:srgbClr val="6C7BAC"/>
          </a:solidFill>
          <a:ln w="9525">
            <a:noFill/>
            <a:miter lim="800000"/>
            <a:headEnd/>
            <a:tailEnd/>
          </a:ln>
          <a:effectLst/>
        </p:spPr>
        <p:txBody>
          <a:bodyPr wrap="none" anchor="ctr"/>
          <a:lstStyle/>
          <a:p>
            <a:pPr fontAlgn="base">
              <a:spcBef>
                <a:spcPct val="0"/>
              </a:spcBef>
              <a:spcAft>
                <a:spcPct val="0"/>
              </a:spcAft>
              <a:defRPr/>
            </a:pPr>
            <a:endParaRPr lang="en-GB">
              <a:solidFill>
                <a:srgbClr val="000000"/>
              </a:solidFill>
            </a:endParaRPr>
          </a:p>
        </p:txBody>
      </p:sp>
      <p:sp>
        <p:nvSpPr>
          <p:cNvPr id="4113" name="Oval 17"/>
          <p:cNvSpPr>
            <a:spLocks noChangeArrowheads="1"/>
          </p:cNvSpPr>
          <p:nvPr userDrawn="1"/>
        </p:nvSpPr>
        <p:spPr bwMode="auto">
          <a:xfrm>
            <a:off x="-2628900" y="-387350"/>
            <a:ext cx="5699125" cy="6140450"/>
          </a:xfrm>
          <a:prstGeom prst="ellipse">
            <a:avLst/>
          </a:prstGeom>
          <a:solidFill>
            <a:srgbClr val="6C8DAC">
              <a:alpha val="46001"/>
            </a:srgbClr>
          </a:solidFill>
          <a:ln w="9525">
            <a:noFill/>
            <a:round/>
            <a:headEnd/>
            <a:tailEnd/>
          </a:ln>
          <a:effectLst/>
        </p:spPr>
        <p:txBody>
          <a:bodyPr wrap="none" anchor="ctr"/>
          <a:lstStyle/>
          <a:p>
            <a:pPr fontAlgn="base">
              <a:spcBef>
                <a:spcPct val="0"/>
              </a:spcBef>
              <a:spcAft>
                <a:spcPct val="0"/>
              </a:spcAft>
              <a:defRPr/>
            </a:pPr>
            <a:endParaRPr lang="en-GB">
              <a:solidFill>
                <a:srgbClr val="000000"/>
              </a:solidFill>
            </a:endParaRPr>
          </a:p>
        </p:txBody>
      </p:sp>
      <p:sp>
        <p:nvSpPr>
          <p:cNvPr id="4114" name="Oval 18"/>
          <p:cNvSpPr>
            <a:spLocks noChangeArrowheads="1"/>
          </p:cNvSpPr>
          <p:nvPr userDrawn="1"/>
        </p:nvSpPr>
        <p:spPr bwMode="auto">
          <a:xfrm>
            <a:off x="260350" y="304800"/>
            <a:ext cx="3956050" cy="3956050"/>
          </a:xfrm>
          <a:prstGeom prst="ellipse">
            <a:avLst/>
          </a:prstGeom>
          <a:solidFill>
            <a:srgbClr val="6C7BAC">
              <a:alpha val="41000"/>
            </a:srgbClr>
          </a:solidFill>
          <a:ln w="9525">
            <a:noFill/>
            <a:round/>
            <a:headEnd/>
            <a:tailEnd/>
          </a:ln>
          <a:effectLst/>
        </p:spPr>
        <p:txBody>
          <a:bodyPr wrap="none" anchor="ctr"/>
          <a:lstStyle/>
          <a:p>
            <a:pPr algn="ctr" fontAlgn="base">
              <a:spcBef>
                <a:spcPct val="0"/>
              </a:spcBef>
              <a:spcAft>
                <a:spcPct val="0"/>
              </a:spcAft>
              <a:defRPr/>
            </a:pPr>
            <a:endParaRPr lang="en-US">
              <a:solidFill>
                <a:srgbClr val="000000"/>
              </a:solidFill>
            </a:endParaRPr>
          </a:p>
        </p:txBody>
      </p:sp>
      <p:sp>
        <p:nvSpPr>
          <p:cNvPr id="4115" name="Oval 19"/>
          <p:cNvSpPr>
            <a:spLocks noChangeArrowheads="1"/>
          </p:cNvSpPr>
          <p:nvPr userDrawn="1"/>
        </p:nvSpPr>
        <p:spPr bwMode="auto">
          <a:xfrm>
            <a:off x="615950" y="449263"/>
            <a:ext cx="3538538" cy="3546475"/>
          </a:xfrm>
          <a:prstGeom prst="ellipse">
            <a:avLst/>
          </a:prstGeom>
          <a:solidFill>
            <a:schemeClr val="bg1">
              <a:alpha val="31000"/>
            </a:schemeClr>
          </a:solidFill>
          <a:ln w="9525">
            <a:noFill/>
            <a:round/>
            <a:headEnd/>
            <a:tailEnd/>
          </a:ln>
          <a:effectLst/>
        </p:spPr>
        <p:txBody>
          <a:bodyPr wrap="none" anchor="ctr"/>
          <a:lstStyle/>
          <a:p>
            <a:pPr fontAlgn="base">
              <a:spcBef>
                <a:spcPct val="0"/>
              </a:spcBef>
              <a:spcAft>
                <a:spcPct val="0"/>
              </a:spcAft>
              <a:defRPr/>
            </a:pPr>
            <a:endParaRPr lang="en-GB">
              <a:solidFill>
                <a:srgbClr val="000000"/>
              </a:solidFill>
            </a:endParaRPr>
          </a:p>
        </p:txBody>
      </p:sp>
      <p:sp>
        <p:nvSpPr>
          <p:cNvPr id="4116" name="Oval 20"/>
          <p:cNvSpPr>
            <a:spLocks noChangeArrowheads="1"/>
          </p:cNvSpPr>
          <p:nvPr userDrawn="1"/>
        </p:nvSpPr>
        <p:spPr bwMode="auto">
          <a:xfrm>
            <a:off x="1479550" y="88900"/>
            <a:ext cx="2657475" cy="2574925"/>
          </a:xfrm>
          <a:prstGeom prst="ellipse">
            <a:avLst/>
          </a:prstGeom>
          <a:solidFill>
            <a:srgbClr val="6C8DAC">
              <a:alpha val="30000"/>
            </a:srgbClr>
          </a:solidFill>
          <a:ln w="9525">
            <a:noFill/>
            <a:round/>
            <a:headEnd/>
            <a:tailEnd/>
          </a:ln>
          <a:effectLst/>
        </p:spPr>
        <p:txBody>
          <a:bodyPr wrap="none" anchor="ctr"/>
          <a:lstStyle/>
          <a:p>
            <a:pPr algn="ctr" fontAlgn="base">
              <a:spcBef>
                <a:spcPct val="0"/>
              </a:spcBef>
              <a:spcAft>
                <a:spcPct val="0"/>
              </a:spcAft>
              <a:defRPr/>
            </a:pPr>
            <a:endParaRPr lang="en-US">
              <a:solidFill>
                <a:srgbClr val="000000"/>
              </a:solidFill>
            </a:endParaRPr>
          </a:p>
        </p:txBody>
      </p:sp>
    </p:spTree>
    <p:extLst>
      <p:ext uri="{BB962C8B-B14F-4D97-AF65-F5344CB8AC3E}">
        <p14:creationId xmlns:p14="http://schemas.microsoft.com/office/powerpoint/2010/main" val="345312012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eaLnBrk="0" fontAlgn="base" hangingPunct="0">
        <a:spcBef>
          <a:spcPct val="0"/>
        </a:spcBef>
        <a:spcAft>
          <a:spcPct val="0"/>
        </a:spcAft>
        <a:defRPr sz="4400">
          <a:solidFill>
            <a:schemeClr val="tx2"/>
          </a:solidFill>
          <a:latin typeface="Arial" charset="0"/>
        </a:defRPr>
      </a:lvl6pPr>
      <a:lvl7pPr marL="914400" algn="ctr" rtl="0" eaLnBrk="0" fontAlgn="base" hangingPunct="0">
        <a:spcBef>
          <a:spcPct val="0"/>
        </a:spcBef>
        <a:spcAft>
          <a:spcPct val="0"/>
        </a:spcAft>
        <a:defRPr sz="4400">
          <a:solidFill>
            <a:schemeClr val="tx2"/>
          </a:solidFill>
          <a:latin typeface="Arial" charset="0"/>
        </a:defRPr>
      </a:lvl7pPr>
      <a:lvl8pPr marL="1371600" algn="ctr" rtl="0" eaLnBrk="0" fontAlgn="base" hangingPunct="0">
        <a:spcBef>
          <a:spcPct val="0"/>
        </a:spcBef>
        <a:spcAft>
          <a:spcPct val="0"/>
        </a:spcAft>
        <a:defRPr sz="4400">
          <a:solidFill>
            <a:schemeClr val="tx2"/>
          </a:solidFill>
          <a:latin typeface="Arial" charset="0"/>
        </a:defRPr>
      </a:lvl8pPr>
      <a:lvl9pPr marL="1828800" algn="ctr" rtl="0" eaLnBrk="0" fontAlgn="base" hangingPunct="0">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sparqs.ac.uk/" TargetMode="External"/><Relationship Id="rId2" Type="http://schemas.openxmlformats.org/officeDocument/2006/relationships/hyperlink" Target="http://nsoascotland.co.uk/" TargetMode="External"/><Relationship Id="rId1" Type="http://schemas.openxmlformats.org/officeDocument/2006/relationships/slideLayout" Target="../slideLayouts/slideLayout2.xml"/><Relationship Id="rId4" Type="http://schemas.openxmlformats.org/officeDocument/2006/relationships/hyperlink" Target="http://www.nus.org.uk/" TargetMode="External"/></Relationships>
</file>

<file path=ppt/slides/_rels/slide41.xml.rels><?xml version="1.0" encoding="UTF-8" standalone="yes"?>
<Relationships xmlns="http://schemas.openxmlformats.org/package/2006/relationships"><Relationship Id="rId3" Type="http://schemas.openxmlformats.org/officeDocument/2006/relationships/hyperlink" Target="http://www.sparqs.ac.uk/"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hyperlink" Target="mailto:admin@sparqs.ac.uk" TargetMode="Externa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7" name="Rectangle 2"/>
          <p:cNvSpPr>
            <a:spLocks noGrp="1" noChangeArrowheads="1"/>
          </p:cNvSpPr>
          <p:nvPr>
            <p:ph type="ctrTitle"/>
          </p:nvPr>
        </p:nvSpPr>
        <p:spPr>
          <a:xfrm>
            <a:off x="684213" y="2349500"/>
            <a:ext cx="7772400" cy="1470025"/>
          </a:xfrm>
        </p:spPr>
        <p:txBody>
          <a:bodyPr>
            <a:normAutofit fontScale="90000"/>
          </a:bodyPr>
          <a:lstStyle/>
          <a:p>
            <a:pPr eaLnBrk="1" hangingPunct="1"/>
            <a:r>
              <a:rPr lang="en-GB" sz="3600" dirty="0" smtClean="0"/>
              <a:t/>
            </a:r>
            <a:br>
              <a:rPr lang="en-GB" sz="3600" dirty="0" smtClean="0"/>
            </a:br>
            <a:r>
              <a:rPr lang="en-GB" sz="3600" dirty="0" smtClean="0"/>
              <a:t/>
            </a:r>
            <a:br>
              <a:rPr lang="en-GB" sz="3600" dirty="0" smtClean="0"/>
            </a:br>
            <a:r>
              <a:rPr lang="en-GB" sz="4000" dirty="0" smtClean="0"/>
              <a:t>Introductory Level </a:t>
            </a:r>
            <a:br>
              <a:rPr lang="en-GB" sz="4000" dirty="0" smtClean="0"/>
            </a:br>
            <a:r>
              <a:rPr lang="en-GB" sz="4000" dirty="0" smtClean="0"/>
              <a:t>Apprentice Rep Training</a:t>
            </a:r>
            <a:r>
              <a:rPr lang="en-GB" sz="3600" dirty="0" smtClean="0"/>
              <a:t/>
            </a:r>
            <a:br>
              <a:rPr lang="en-GB" sz="3600" dirty="0" smtClean="0"/>
            </a:br>
            <a:endParaRPr lang="en-GB" sz="3600" dirty="0" smtClean="0"/>
          </a:p>
        </p:txBody>
      </p:sp>
      <p:sp>
        <p:nvSpPr>
          <p:cNvPr id="971778" name="Rectangle 3"/>
          <p:cNvSpPr>
            <a:spLocks noGrp="1" noChangeArrowheads="1"/>
          </p:cNvSpPr>
          <p:nvPr>
            <p:ph type="subTitle" idx="1"/>
          </p:nvPr>
        </p:nvSpPr>
        <p:spPr>
          <a:xfrm>
            <a:off x="684213" y="4292600"/>
            <a:ext cx="6400800" cy="1008063"/>
          </a:xfrm>
        </p:spPr>
        <p:txBody>
          <a:bodyPr>
            <a:normAutofit fontScale="92500" lnSpcReduction="10000"/>
          </a:bodyPr>
          <a:lstStyle/>
          <a:p>
            <a:pPr algn="l" eaLnBrk="1" hangingPunct="1"/>
            <a:r>
              <a:rPr lang="en-US" dirty="0" smtClean="0"/>
              <a:t>name of trainer</a:t>
            </a:r>
            <a:endParaRPr lang="en-GB" dirty="0" smtClean="0"/>
          </a:p>
          <a:p>
            <a:pPr algn="l" eaLnBrk="1" hangingPunct="1"/>
            <a:r>
              <a:rPr lang="en-GB" dirty="0" smtClean="0"/>
              <a:t>associate trainer | sparqs</a:t>
            </a:r>
          </a:p>
        </p:txBody>
      </p:sp>
    </p:spTree>
    <p:extLst>
      <p:ext uri="{BB962C8B-B14F-4D97-AF65-F5344CB8AC3E}">
        <p14:creationId xmlns:p14="http://schemas.microsoft.com/office/powerpoint/2010/main" val="5488613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5" name="Rectangle 2"/>
          <p:cNvSpPr>
            <a:spLocks noGrp="1" noChangeArrowheads="1"/>
          </p:cNvSpPr>
          <p:nvPr>
            <p:ph type="title"/>
          </p:nvPr>
        </p:nvSpPr>
        <p:spPr/>
        <p:txBody>
          <a:bodyPr/>
          <a:lstStyle/>
          <a:p>
            <a:pPr eaLnBrk="1" hangingPunct="1"/>
            <a:r>
              <a:rPr lang="en-GB" dirty="0" smtClean="0"/>
              <a:t>Benefits of being a rep</a:t>
            </a:r>
          </a:p>
        </p:txBody>
      </p:sp>
      <p:sp>
        <p:nvSpPr>
          <p:cNvPr id="441346" name="Rectangle 4"/>
          <p:cNvSpPr>
            <a:spLocks noGrp="1" noChangeArrowheads="1"/>
          </p:cNvSpPr>
          <p:nvPr>
            <p:ph idx="1"/>
          </p:nvPr>
        </p:nvSpPr>
        <p:spPr/>
        <p:txBody>
          <a:bodyPr>
            <a:normAutofit/>
          </a:bodyPr>
          <a:lstStyle/>
          <a:p>
            <a:pPr eaLnBrk="1" hangingPunct="1"/>
            <a:r>
              <a:rPr lang="en-GB" sz="2400" dirty="0" smtClean="0"/>
              <a:t>Learn new skills.</a:t>
            </a:r>
          </a:p>
          <a:p>
            <a:pPr eaLnBrk="1" hangingPunct="1"/>
            <a:r>
              <a:rPr lang="en-GB" sz="2400" dirty="0" smtClean="0"/>
              <a:t>Looks good on your CV.</a:t>
            </a:r>
          </a:p>
          <a:p>
            <a:pPr eaLnBrk="1" hangingPunct="1"/>
            <a:r>
              <a:rPr lang="en-GB" sz="2400" dirty="0" smtClean="0"/>
              <a:t>Networking opportunities.</a:t>
            </a:r>
          </a:p>
          <a:p>
            <a:pPr eaLnBrk="1" hangingPunct="1"/>
            <a:r>
              <a:rPr lang="en-GB" sz="2400" dirty="0" smtClean="0"/>
              <a:t>Background for future representational roles. </a:t>
            </a:r>
          </a:p>
          <a:p>
            <a:pPr eaLnBrk="1" hangingPunct="1"/>
            <a:r>
              <a:rPr lang="en-GB" sz="2400" dirty="0" smtClean="0"/>
              <a:t>Good experience for future employment.</a:t>
            </a:r>
          </a:p>
          <a:p>
            <a:pPr eaLnBrk="1" hangingPunct="1"/>
            <a:r>
              <a:rPr lang="en-GB" sz="2400" dirty="0" smtClean="0"/>
              <a:t>Can be validated on student transcripts for further/higher education.</a:t>
            </a:r>
          </a:p>
          <a:p>
            <a:pPr eaLnBrk="1" hangingPunct="1"/>
            <a:r>
              <a:rPr lang="en-GB" sz="2400" dirty="0" smtClean="0"/>
              <a:t>Make a difference.</a:t>
            </a:r>
          </a:p>
        </p:txBody>
      </p:sp>
    </p:spTree>
    <p:extLst>
      <p:ext uri="{BB962C8B-B14F-4D97-AF65-F5344CB8AC3E}">
        <p14:creationId xmlns:p14="http://schemas.microsoft.com/office/powerpoint/2010/main" val="12870596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26" name="Rectangle 12"/>
          <p:cNvSpPr>
            <a:spLocks noGrp="1" noChangeArrowheads="1"/>
          </p:cNvSpPr>
          <p:nvPr>
            <p:ph type="title"/>
          </p:nvPr>
        </p:nvSpPr>
        <p:spPr/>
        <p:txBody>
          <a:bodyPr/>
          <a:lstStyle/>
          <a:p>
            <a:pPr eaLnBrk="1" hangingPunct="1"/>
            <a:r>
              <a:rPr lang="en-GB" sz="3200" smtClean="0"/>
              <a:t>Why is representation important?</a:t>
            </a:r>
          </a:p>
        </p:txBody>
      </p:sp>
      <p:graphicFrame>
        <p:nvGraphicFramePr>
          <p:cNvPr id="2" name="Diagram 1"/>
          <p:cNvGraphicFramePr/>
          <p:nvPr>
            <p:extLst>
              <p:ext uri="{D42A27DB-BD31-4B8C-83A1-F6EECF244321}">
                <p14:modId xmlns:p14="http://schemas.microsoft.com/office/powerpoint/2010/main" val="2113804001"/>
              </p:ext>
            </p:extLst>
          </p:nvPr>
        </p:nvGraphicFramePr>
        <p:xfrm>
          <a:off x="-972616" y="1773014"/>
          <a:ext cx="8229600" cy="40322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1627" name="Text Box 14"/>
          <p:cNvSpPr txBox="1">
            <a:spLocks noChangeArrowheads="1"/>
          </p:cNvSpPr>
          <p:nvPr/>
        </p:nvSpPr>
        <p:spPr bwMode="auto">
          <a:xfrm>
            <a:off x="5364163" y="2133600"/>
            <a:ext cx="2376487" cy="366713"/>
          </a:xfrm>
          <a:prstGeom prst="rect">
            <a:avLst/>
          </a:prstGeom>
          <a:noFill/>
          <a:ln w="9525">
            <a:noFill/>
            <a:miter lim="800000"/>
            <a:headEnd/>
            <a:tailEnd/>
          </a:ln>
        </p:spPr>
        <p:txBody>
          <a:bodyPr>
            <a:spAutoFit/>
          </a:bodyPr>
          <a:lstStyle/>
          <a:p>
            <a:endParaRPr lang="en-US"/>
          </a:p>
        </p:txBody>
      </p:sp>
      <p:sp>
        <p:nvSpPr>
          <p:cNvPr id="111628" name="Text Box 13"/>
          <p:cNvSpPr txBox="1">
            <a:spLocks noChangeArrowheads="1"/>
          </p:cNvSpPr>
          <p:nvPr/>
        </p:nvSpPr>
        <p:spPr bwMode="auto">
          <a:xfrm>
            <a:off x="5075238" y="1989138"/>
            <a:ext cx="3744912" cy="3477875"/>
          </a:xfrm>
          <a:prstGeom prst="rect">
            <a:avLst/>
          </a:prstGeom>
          <a:noFill/>
          <a:ln w="9525">
            <a:noFill/>
            <a:miter lim="800000"/>
            <a:headEnd/>
            <a:tailEnd/>
          </a:ln>
        </p:spPr>
        <p:txBody>
          <a:bodyPr>
            <a:spAutoFit/>
          </a:bodyPr>
          <a:lstStyle/>
          <a:p>
            <a:pPr algn="ctr">
              <a:spcBef>
                <a:spcPct val="50000"/>
              </a:spcBef>
            </a:pPr>
            <a:r>
              <a:rPr lang="en-GB" sz="4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You are an expert on your learning experience</a:t>
            </a:r>
            <a:endParaRPr lang="en-GB" sz="4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980885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2"/>
          <p:cNvSpPr>
            <a:spLocks noGrp="1" noChangeArrowheads="1"/>
          </p:cNvSpPr>
          <p:nvPr>
            <p:ph type="title"/>
          </p:nvPr>
        </p:nvSpPr>
        <p:spPr/>
        <p:txBody>
          <a:bodyPr>
            <a:normAutofit/>
          </a:bodyPr>
          <a:lstStyle/>
          <a:p>
            <a:pPr eaLnBrk="1" hangingPunct="1"/>
            <a:r>
              <a:rPr lang="en-GB" sz="3000" dirty="0" smtClean="0"/>
              <a:t>Exercise 3 - Your apprenticeship</a:t>
            </a:r>
          </a:p>
        </p:txBody>
      </p:sp>
      <p:sp>
        <p:nvSpPr>
          <p:cNvPr id="433154" name="Rectangle 4"/>
          <p:cNvSpPr>
            <a:spLocks noGrp="1" noChangeArrowheads="1"/>
          </p:cNvSpPr>
          <p:nvPr>
            <p:ph idx="1"/>
          </p:nvPr>
        </p:nvSpPr>
        <p:spPr/>
        <p:txBody>
          <a:bodyPr>
            <a:normAutofit/>
          </a:bodyPr>
          <a:lstStyle/>
          <a:p>
            <a:pPr marL="0" indent="0" eaLnBrk="1" hangingPunct="1">
              <a:buNone/>
            </a:pPr>
            <a:r>
              <a:rPr lang="en-GB" sz="2400" dirty="0" smtClean="0"/>
              <a:t>In your small groups, discuss the following questions:</a:t>
            </a:r>
          </a:p>
          <a:p>
            <a:pPr marL="0" indent="0" eaLnBrk="1" hangingPunct="1">
              <a:buNone/>
            </a:pPr>
            <a:endParaRPr lang="en-GB" sz="2400" dirty="0" smtClean="0"/>
          </a:p>
          <a:p>
            <a:pPr marL="285750" lvl="1" eaLnBrk="1" hangingPunct="1">
              <a:buFont typeface="Arial" panose="020B0604020202020204" pitchFamily="34" charset="0"/>
              <a:buChar char="•"/>
            </a:pPr>
            <a:r>
              <a:rPr lang="en-GB" sz="2400" dirty="0" smtClean="0"/>
              <a:t>What do you most like about your apprenticeship?</a:t>
            </a:r>
          </a:p>
          <a:p>
            <a:pPr marL="285750" lvl="1">
              <a:buFont typeface="Arial" panose="020B0604020202020204" pitchFamily="34" charset="0"/>
              <a:buChar char="•"/>
            </a:pPr>
            <a:r>
              <a:rPr lang="en-GB" sz="2400" dirty="0" smtClean="0"/>
              <a:t>What would you like to change or improve </a:t>
            </a:r>
            <a:r>
              <a:rPr lang="en-GB" sz="2400" dirty="0"/>
              <a:t>about your </a:t>
            </a:r>
            <a:r>
              <a:rPr lang="en-GB" sz="2400" dirty="0" smtClean="0"/>
              <a:t>apprenticeship? </a:t>
            </a:r>
          </a:p>
          <a:p>
            <a:pPr marL="0" lvl="1" indent="0">
              <a:buNone/>
            </a:pPr>
            <a:endParaRPr lang="en-GB" sz="2400" dirty="0" smtClean="0"/>
          </a:p>
          <a:p>
            <a:pPr marL="285750" lvl="1">
              <a:buFont typeface="Arial" panose="020B0604020202020204" pitchFamily="34" charset="0"/>
              <a:buChar char="•"/>
            </a:pPr>
            <a:r>
              <a:rPr lang="en-GB" sz="2400" b="1" dirty="0" smtClean="0"/>
              <a:t>Write this down on a post-it note for use later!</a:t>
            </a:r>
          </a:p>
        </p:txBody>
      </p:sp>
    </p:spTree>
    <p:extLst>
      <p:ext uri="{BB962C8B-B14F-4D97-AF65-F5344CB8AC3E}">
        <p14:creationId xmlns:p14="http://schemas.microsoft.com/office/powerpoint/2010/main" val="19167982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3393" name="Rectangle 2"/>
          <p:cNvSpPr>
            <a:spLocks noGrp="1" noChangeArrowheads="1"/>
          </p:cNvSpPr>
          <p:nvPr>
            <p:ph type="title"/>
          </p:nvPr>
        </p:nvSpPr>
        <p:spPr/>
        <p:txBody>
          <a:bodyPr>
            <a:normAutofit/>
          </a:bodyPr>
          <a:lstStyle/>
          <a:p>
            <a:r>
              <a:rPr lang="en-GB" sz="2800" dirty="0" smtClean="0"/>
              <a:t>The Apprentice Learning Experience</a:t>
            </a:r>
            <a:endParaRPr lang="en-GB" sz="2800" b="1" dirty="0" smtClean="0"/>
          </a:p>
        </p:txBody>
      </p:sp>
      <p:pic>
        <p:nvPicPr>
          <p:cNvPr id="443394" name="Picture 4" descr="The student learning experience (2)"/>
          <p:cNvPicPr>
            <a:picLocks noChangeAspect="1" noChangeArrowheads="1"/>
          </p:cNvPicPr>
          <p:nvPr/>
        </p:nvPicPr>
        <p:blipFill>
          <a:blip r:embed="rId4">
            <a:extLst>
              <a:ext uri="{BEBA8EAE-BF5A-486C-A8C5-ECC9F3942E4B}">
                <a14:imgProps xmlns:a14="http://schemas.microsoft.com/office/drawing/2010/main">
                  <a14:imgLayer r:embed="rId5">
                    <a14:imgEffect>
                      <a14:saturation sat="206000"/>
                    </a14:imgEffect>
                  </a14:imgLayer>
                </a14:imgProps>
              </a:ext>
            </a:extLst>
          </a:blip>
          <a:srcRect/>
          <a:stretch>
            <a:fillRect/>
          </a:stretch>
        </p:blipFill>
        <p:spPr bwMode="auto">
          <a:xfrm>
            <a:off x="900113" y="1412875"/>
            <a:ext cx="7343775" cy="4094163"/>
          </a:xfrm>
          <a:prstGeom prst="rect">
            <a:avLst/>
          </a:prstGeom>
          <a:noFill/>
          <a:ln w="9525">
            <a:noFill/>
            <a:miter lim="800000"/>
            <a:headEnd/>
            <a:tailEnd/>
          </a:ln>
        </p:spPr>
      </p:pic>
      <p:sp>
        <p:nvSpPr>
          <p:cNvPr id="2" name="Oval 1"/>
          <p:cNvSpPr/>
          <p:nvPr/>
        </p:nvSpPr>
        <p:spPr>
          <a:xfrm>
            <a:off x="3995936" y="2774218"/>
            <a:ext cx="1224136" cy="123084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995936" y="2996952"/>
            <a:ext cx="1224136" cy="738664"/>
          </a:xfrm>
          <a:prstGeom prst="rect">
            <a:avLst/>
          </a:prstGeom>
          <a:noFill/>
        </p:spPr>
        <p:txBody>
          <a:bodyPr wrap="square" rtlCol="0">
            <a:spAutoFit/>
          </a:bodyPr>
          <a:lstStyle/>
          <a:p>
            <a:pPr algn="ctr"/>
            <a:r>
              <a:rPr lang="en-GB" sz="1400" b="1" dirty="0" smtClean="0">
                <a:solidFill>
                  <a:schemeClr val="bg1"/>
                </a:solidFill>
              </a:rPr>
              <a:t>Apprentice Learning Experience</a:t>
            </a:r>
            <a:endParaRPr lang="en-GB" sz="1400" b="1" dirty="0">
              <a:solidFill>
                <a:schemeClr val="bg1"/>
              </a:solidFill>
            </a:endParaRPr>
          </a:p>
        </p:txBody>
      </p:sp>
      <p:sp>
        <p:nvSpPr>
          <p:cNvPr id="6" name="Rounded Rectangle 5"/>
          <p:cNvSpPr/>
          <p:nvPr/>
        </p:nvSpPr>
        <p:spPr>
          <a:xfrm>
            <a:off x="2339752" y="4725143"/>
            <a:ext cx="1872208" cy="576065"/>
          </a:xfrm>
          <a:prstGeom prst="roundRect">
            <a:avLst/>
          </a:prstGeom>
          <a:solidFill>
            <a:srgbClr val="FFC000"/>
          </a:solidFill>
          <a:ln>
            <a:solidFill>
              <a:srgbClr val="F7F77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2339752" y="4725143"/>
            <a:ext cx="1872208" cy="584775"/>
          </a:xfrm>
          <a:prstGeom prst="rect">
            <a:avLst/>
          </a:prstGeom>
          <a:noFill/>
        </p:spPr>
        <p:txBody>
          <a:bodyPr wrap="square" rtlCol="0">
            <a:spAutoFit/>
          </a:bodyPr>
          <a:lstStyle/>
          <a:p>
            <a:pPr algn="ctr"/>
            <a:r>
              <a:rPr lang="en-GB" sz="1600" b="1" dirty="0" smtClean="0">
                <a:solidFill>
                  <a:schemeClr val="bg1"/>
                </a:solidFill>
              </a:rPr>
              <a:t>Progression and achievement</a:t>
            </a:r>
            <a:endParaRPr lang="en-GB" sz="1600" b="1" dirty="0">
              <a:solidFill>
                <a:schemeClr val="bg1"/>
              </a:solidFill>
            </a:endParaRPr>
          </a:p>
        </p:txBody>
      </p:sp>
    </p:spTree>
    <p:extLst>
      <p:ext uri="{BB962C8B-B14F-4D97-AF65-F5344CB8AC3E}">
        <p14:creationId xmlns:p14="http://schemas.microsoft.com/office/powerpoint/2010/main" val="185140503"/>
      </p:ext>
    </p:extLst>
  </p:cSld>
  <p:clrMapOvr>
    <a:masterClrMapping/>
  </p:clrMapOvr>
  <p:transition>
    <p:sndAc>
      <p:stSnd>
        <p:snd r:embed="rId3" name="whoosh.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lumMod val="50000"/>
                  </a:schemeClr>
                </a:solidFill>
              </a:rPr>
              <a:t>Curriculum</a:t>
            </a:r>
            <a:endParaRPr lang="en-GB" dirty="0">
              <a:solidFill>
                <a:schemeClr val="accent5">
                  <a:lumMod val="50000"/>
                </a:schemeClr>
              </a:solidFill>
            </a:endParaRPr>
          </a:p>
        </p:txBody>
      </p:sp>
      <p:sp>
        <p:nvSpPr>
          <p:cNvPr id="6" name="TextBox 5"/>
          <p:cNvSpPr txBox="1"/>
          <p:nvPr/>
        </p:nvSpPr>
        <p:spPr>
          <a:xfrm>
            <a:off x="3635896" y="1832398"/>
            <a:ext cx="4752528" cy="3416320"/>
          </a:xfrm>
          <a:prstGeom prst="rect">
            <a:avLst/>
          </a:prstGeom>
          <a:noFill/>
        </p:spPr>
        <p:txBody>
          <a:bodyPr wrap="square" rtlCol="0">
            <a:spAutoFit/>
          </a:bodyPr>
          <a:lstStyle/>
          <a:p>
            <a:pPr marL="342900" lvl="0" indent="-342900">
              <a:buFont typeface="Arial" panose="020B0604020202020204" pitchFamily="34" charset="0"/>
              <a:buChar char="•"/>
            </a:pP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This describes the content of the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taught section of the apprenticeship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and how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that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is structured.</a:t>
            </a:r>
          </a:p>
          <a:p>
            <a:pPr marL="342900" lvl="0" indent="-342900">
              <a:buFont typeface="Arial" panose="020B0604020202020204" pitchFamily="34" charset="0"/>
              <a:buChar char="•"/>
            </a:pP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the learning objectives clearly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stated and being followed?</a:t>
            </a:r>
            <a:endPar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Does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the curriculum being taught match your expectations from the information provided about the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apprenticeship?</a:t>
            </a:r>
            <a:endPar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Can you see how the taught part of your course relates to the reality of the workplace?</a:t>
            </a:r>
            <a:endPar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632248"/>
            <a:ext cx="2664296" cy="3687195"/>
          </a:xfrm>
          <a:prstGeom prst="rect">
            <a:avLst/>
          </a:prstGeom>
        </p:spPr>
      </p:pic>
      <p:sp>
        <p:nvSpPr>
          <p:cNvPr id="5" name="Oval 4"/>
          <p:cNvSpPr/>
          <p:nvPr/>
        </p:nvSpPr>
        <p:spPr>
          <a:xfrm>
            <a:off x="1331640" y="3499014"/>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8401598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lumMod val="50000"/>
                  </a:schemeClr>
                </a:solidFill>
              </a:rPr>
              <a:t>Learning</a:t>
            </a:r>
            <a:r>
              <a:rPr lang="en-GB" dirty="0" smtClean="0"/>
              <a:t> Resources</a:t>
            </a:r>
            <a:endParaRPr lang="en-GB"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35696" y="3501008"/>
            <a:ext cx="5291688" cy="2526564"/>
          </a:xfrm>
          <a:prstGeom prst="rect">
            <a:avLst/>
          </a:prstGeom>
        </p:spPr>
      </p:pic>
      <p:sp>
        <p:nvSpPr>
          <p:cNvPr id="6" name="TextBox 5"/>
          <p:cNvSpPr txBox="1"/>
          <p:nvPr/>
        </p:nvSpPr>
        <p:spPr>
          <a:xfrm>
            <a:off x="457200" y="1777458"/>
            <a:ext cx="8496944" cy="292387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Staff, equipment, tools, text books, manuals and appropriate clothing.</a:t>
            </a:r>
          </a:p>
          <a:p>
            <a:pPr marL="28575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Workshops, classrooms</a:t>
            </a: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 labs, lecture theatres,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IT, VLE resources.</a:t>
            </a:r>
          </a:p>
          <a:p>
            <a:pPr marL="28575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Does the equipment in college adequately prepare you for work-based application?</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a:spcBef>
                <a:spcPts val="600"/>
              </a:spcBef>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 </a:t>
            </a:r>
          </a:p>
          <a:p>
            <a:pPr marL="285750" indent="-285750">
              <a:spcBef>
                <a:spcPts val="600"/>
              </a:spcBef>
              <a:buFont typeface="Arial" panose="020B0604020202020204" pitchFamily="34" charset="0"/>
              <a:buChar char="•"/>
            </a:pPr>
            <a:endParaRPr lang="en-GB" sz="2400" dirty="0">
              <a:solidFill>
                <a:srgbClr val="002060"/>
              </a:solidFill>
              <a:latin typeface="Verdana" panose="020B0604030504040204" pitchFamily="34" charset="0"/>
              <a:ea typeface="Verdana" panose="020B0604030504040204" pitchFamily="34" charset="0"/>
              <a:cs typeface="Verdana" panose="020B0604030504040204" pitchFamily="34" charset="0"/>
            </a:endParaRPr>
          </a:p>
        </p:txBody>
      </p:sp>
      <p:sp>
        <p:nvSpPr>
          <p:cNvPr id="7" name="Oval 6"/>
          <p:cNvSpPr/>
          <p:nvPr/>
        </p:nvSpPr>
        <p:spPr>
          <a:xfrm>
            <a:off x="2157946" y="4316615"/>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402992924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Learning and Teaching Process</a:t>
            </a:r>
            <a:endParaRPr lang="en-GB"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97929" y="3573016"/>
            <a:ext cx="5408455" cy="2448272"/>
          </a:xfrm>
          <a:prstGeom prst="rect">
            <a:avLst/>
          </a:prstGeom>
        </p:spPr>
      </p:pic>
      <p:sp>
        <p:nvSpPr>
          <p:cNvPr id="7" name="TextBox 6"/>
          <p:cNvSpPr txBox="1"/>
          <p:nvPr/>
        </p:nvSpPr>
        <p:spPr>
          <a:xfrm>
            <a:off x="450776" y="1772816"/>
            <a:ext cx="8316924" cy="2292935"/>
          </a:xfrm>
          <a:prstGeom prst="rect">
            <a:avLst/>
          </a:prstGeom>
          <a:noFill/>
        </p:spPr>
        <p:txBody>
          <a:bodyPr wrap="square" rtlCol="0">
            <a:spAutoFit/>
          </a:bodyPr>
          <a:lstStyle/>
          <a:p>
            <a:pPr marL="285750" lvl="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How apprentices are taught and how they learn.</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lvl="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The range of teaching methods that are used</a:t>
            </a: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a:t>
            </a:r>
            <a:endPar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lvl="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Is </a:t>
            </a: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it the right method for the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type </a:t>
            </a: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of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apprenticeship?</a:t>
            </a:r>
          </a:p>
          <a:p>
            <a:pPr marL="285750" lvl="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Is it accessible?</a:t>
            </a:r>
          </a:p>
          <a:p>
            <a:pPr marL="285750" lvl="0" indent="-285750">
              <a:spcBef>
                <a:spcPts val="600"/>
              </a:spcBef>
              <a:buFont typeface="Arial" panose="020B0604020202020204" pitchFamily="34" charset="0"/>
              <a:buChar char="•"/>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Do your teachers and tutors draw on real life experience?</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285750" indent="-285750">
              <a:buFont typeface="Arial" panose="020B0604020202020204" pitchFamily="34" charset="0"/>
              <a:buChar char="•"/>
            </a:pPr>
            <a:endParaRPr lang="en-GB" sz="2300" dirty="0"/>
          </a:p>
        </p:txBody>
      </p:sp>
      <p:sp>
        <p:nvSpPr>
          <p:cNvPr id="5" name="Oval 4"/>
          <p:cNvSpPr/>
          <p:nvPr/>
        </p:nvSpPr>
        <p:spPr>
          <a:xfrm>
            <a:off x="1979712" y="3861048"/>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263425583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Assessment and Feedback</a:t>
            </a:r>
            <a:endParaRPr lang="en-GB" dirty="0"/>
          </a:p>
        </p:txBody>
      </p:sp>
      <p:sp>
        <p:nvSpPr>
          <p:cNvPr id="6" name="Rectangle 5"/>
          <p:cNvSpPr/>
          <p:nvPr/>
        </p:nvSpPr>
        <p:spPr>
          <a:xfrm>
            <a:off x="475536" y="1628800"/>
            <a:ext cx="4873312" cy="4093428"/>
          </a:xfrm>
          <a:prstGeom prst="rect">
            <a:avLst/>
          </a:prstGeom>
        </p:spPr>
        <p:txBody>
          <a:bodyPr wrap="square">
            <a:spAutoFit/>
          </a:bodyPr>
          <a:lstStyle/>
          <a:p>
            <a:pPr marL="342900" lvl="0" indent="-342900">
              <a:spcBef>
                <a:spcPts val="600"/>
              </a:spcBef>
              <a:spcAft>
                <a:spcPts val="0"/>
              </a:spcAft>
              <a:buFont typeface="Arial" panose="020B0604020202020204" pitchFamily="34" charset="0"/>
              <a:buChar char="•"/>
              <a:tabLst>
                <a:tab pos="213995" algn="l"/>
              </a:tabLst>
            </a:pP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Are assessments spaced out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well?</a:t>
            </a:r>
            <a:endPar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endParaRPr>
          </a:p>
          <a:p>
            <a:pPr marL="342900" lvl="0" indent="-342900">
              <a:spcBef>
                <a:spcPts val="600"/>
              </a:spcBef>
              <a:spcAft>
                <a:spcPts val="0"/>
              </a:spcAft>
              <a:buFont typeface="Arial" panose="020B0604020202020204" pitchFamily="34" charset="0"/>
              <a:buChar char="•"/>
              <a:tabLst>
                <a:tab pos="213995" algn="l"/>
              </a:tabLst>
            </a:pP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Are they the right kind of assessments for the type of </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module/unit/course</a:t>
            </a: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342900" lvl="0" indent="-342900">
              <a:spcBef>
                <a:spcPts val="600"/>
              </a:spcBef>
              <a:spcAft>
                <a:spcPts val="0"/>
              </a:spcAft>
              <a:buFont typeface="Arial" panose="020B0604020202020204" pitchFamily="34" charset="0"/>
              <a:buChar char="•"/>
              <a:tabLst>
                <a:tab pos="213995" algn="l"/>
              </a:tabLst>
            </a:pPr>
            <a:r>
              <a:rPr lang="en-GB" sz="2000" dirty="0">
                <a:solidFill>
                  <a:srgbClr val="002060"/>
                </a:solidFill>
                <a:latin typeface="Verdana" panose="020B0604030504040204" pitchFamily="34" charset="0"/>
                <a:ea typeface="Verdana" panose="020B0604030504040204" pitchFamily="34" charset="0"/>
                <a:cs typeface="Verdana" panose="020B0604030504040204" pitchFamily="34" charset="0"/>
              </a:rPr>
              <a:t>What kind of feedback is given? Is it of good enough quality</a:t>
            </a: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t>
            </a:r>
          </a:p>
          <a:p>
            <a:pPr marL="342900" lvl="0" indent="-342900">
              <a:spcBef>
                <a:spcPts val="600"/>
              </a:spcBef>
              <a:spcAft>
                <a:spcPts val="0"/>
              </a:spcAft>
              <a:buFont typeface="Arial" panose="020B0604020202020204" pitchFamily="34" charset="0"/>
              <a:buChar char="•"/>
              <a:tabLst>
                <a:tab pos="213995" algn="l"/>
              </a:tabLst>
            </a:pPr>
            <a:r>
              <a:rPr lang="en-GB" sz="2000" dirty="0" smtClean="0">
                <a:solidFill>
                  <a:srgbClr val="002060"/>
                </a:solidFill>
                <a:effectLst/>
                <a:latin typeface="Verdana" panose="020B0604030504040204" pitchFamily="34" charset="0"/>
                <a:ea typeface="Verdana" panose="020B0604030504040204" pitchFamily="34" charset="0"/>
                <a:cs typeface="Verdana" panose="020B0604030504040204" pitchFamily="34" charset="0"/>
              </a:rPr>
              <a:t>Does feedback help you see where and how you need to improve?</a:t>
            </a:r>
          </a:p>
          <a:p>
            <a:pPr marL="342900" lvl="0" indent="-342900">
              <a:spcBef>
                <a:spcPts val="600"/>
              </a:spcBef>
              <a:spcAft>
                <a:spcPts val="0"/>
              </a:spcAft>
              <a:buFont typeface="Arial" panose="020B0604020202020204" pitchFamily="34" charset="0"/>
              <a:buChar char="•"/>
              <a:tabLst>
                <a:tab pos="213995" algn="l"/>
              </a:tabLst>
            </a:pPr>
            <a:r>
              <a:rPr lang="en-GB" sz="20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Are the assessments work-based or college-based and how do they relate?</a:t>
            </a:r>
            <a:endParaRPr lang="en-GB" sz="2000" dirty="0">
              <a:solidFill>
                <a:srgbClr val="002060"/>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11992" y="2276872"/>
            <a:ext cx="3713671" cy="2962929"/>
          </a:xfrm>
          <a:prstGeom prst="rect">
            <a:avLst/>
          </a:prstGeom>
        </p:spPr>
      </p:pic>
      <p:sp>
        <p:nvSpPr>
          <p:cNvPr id="5" name="Oval 4"/>
          <p:cNvSpPr/>
          <p:nvPr/>
        </p:nvSpPr>
        <p:spPr>
          <a:xfrm>
            <a:off x="5508104" y="2276872"/>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17450903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Progression and Achievement</a:t>
            </a:r>
            <a:endParaRPr lang="en-GB" dirty="0"/>
          </a:p>
        </p:txBody>
      </p:sp>
      <p:sp>
        <p:nvSpPr>
          <p:cNvPr id="5" name="Rectangle 4"/>
          <p:cNvSpPr/>
          <p:nvPr/>
        </p:nvSpPr>
        <p:spPr>
          <a:xfrm>
            <a:off x="4067944" y="1556792"/>
            <a:ext cx="4572000" cy="4093428"/>
          </a:xfrm>
          <a:prstGeom prst="rect">
            <a:avLst/>
          </a:prstGeom>
        </p:spPr>
        <p:txBody>
          <a:bodyPr>
            <a:spAutoFit/>
          </a:bodyPr>
          <a:lstStyle/>
          <a:p>
            <a:pPr marL="342900" lvl="0" indent="-342900">
              <a:buFont typeface="Arial" panose="020B0604020202020204" pitchFamily="34" charset="0"/>
              <a:buChar char="•"/>
            </a:pPr>
            <a:r>
              <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you able to progress easily from one </a:t>
            </a:r>
            <a:r>
              <a:rPr lang="en-GB" sz="200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module/unit </a:t>
            </a:r>
            <a:r>
              <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to the next?</a:t>
            </a:r>
          </a:p>
          <a:p>
            <a:pPr marL="342900" lvl="0" indent="-342900">
              <a:buFont typeface="Arial" panose="020B0604020202020204" pitchFamily="34" charset="0"/>
              <a:buChar char="•"/>
            </a:pPr>
            <a:r>
              <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you able to evaluate your own personal progress throughout the </a:t>
            </a:r>
            <a:r>
              <a:rPr lang="en-GB" sz="200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apprenticeship?</a:t>
            </a:r>
            <a:endPar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indent="-342900">
              <a:buFont typeface="Arial" panose="020B0604020202020204" pitchFamily="34" charset="0"/>
              <a:buChar char="•"/>
            </a:pPr>
            <a:r>
              <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a:t>
            </a:r>
            <a:r>
              <a:rPr lang="en-GB" sz="200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further progression </a:t>
            </a:r>
            <a:r>
              <a:rPr lang="en-GB" sz="200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opportunities and pathways made clear to you</a:t>
            </a:r>
            <a:r>
              <a:rPr lang="en-GB" sz="200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t>
            </a:r>
          </a:p>
          <a:p>
            <a:pPr marL="342900" indent="-342900">
              <a:buFont typeface="Arial" panose="020B0604020202020204" pitchFamily="34" charset="0"/>
              <a:buChar char="•"/>
            </a:pPr>
            <a:r>
              <a:rPr lang="en-GB" sz="2000" dirty="0" smtClean="0">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rPr>
              <a:t>If your apprenticeship has an opportunity of employment at the end of it, is that route clear and transparent for all?</a:t>
            </a:r>
            <a:endParaRPr lang="en-GB" sz="2000" dirty="0">
              <a:solidFill>
                <a:schemeClr val="accent5">
                  <a:lumMod val="50000"/>
                </a:schemeClr>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1548" y="1899760"/>
            <a:ext cx="3926396" cy="3404922"/>
          </a:xfrm>
          <a:prstGeom prst="rect">
            <a:avLst/>
          </a:prstGeom>
        </p:spPr>
      </p:pic>
      <p:sp>
        <p:nvSpPr>
          <p:cNvPr id="3" name="Rounded Rectangle 2"/>
          <p:cNvSpPr/>
          <p:nvPr/>
        </p:nvSpPr>
        <p:spPr>
          <a:xfrm>
            <a:off x="457200" y="4365105"/>
            <a:ext cx="2098576" cy="648072"/>
          </a:xfrm>
          <a:prstGeom prst="roundRect">
            <a:avLst/>
          </a:prstGeom>
          <a:solidFill>
            <a:srgbClr val="FFC000"/>
          </a:solidFill>
          <a:ln>
            <a:solidFill>
              <a:srgbClr val="F9DD7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457200" y="4365105"/>
            <a:ext cx="2098576" cy="584775"/>
          </a:xfrm>
          <a:prstGeom prst="rect">
            <a:avLst/>
          </a:prstGeom>
          <a:noFill/>
        </p:spPr>
        <p:txBody>
          <a:bodyPr wrap="square" rtlCol="0">
            <a:spAutoFit/>
          </a:bodyPr>
          <a:lstStyle/>
          <a:p>
            <a:pPr algn="ctr"/>
            <a:r>
              <a:rPr lang="en-GB" sz="1600" b="1" dirty="0" smtClean="0">
                <a:solidFill>
                  <a:schemeClr val="bg1"/>
                </a:solidFill>
              </a:rPr>
              <a:t>Progression and achievement</a:t>
            </a:r>
            <a:endParaRPr lang="en-GB" sz="1600" b="1" dirty="0">
              <a:solidFill>
                <a:schemeClr val="bg1"/>
              </a:solidFill>
            </a:endParaRPr>
          </a:p>
        </p:txBody>
      </p:sp>
      <p:sp>
        <p:nvSpPr>
          <p:cNvPr id="8" name="Oval 7"/>
          <p:cNvSpPr/>
          <p:nvPr/>
        </p:nvSpPr>
        <p:spPr>
          <a:xfrm>
            <a:off x="2190564" y="2005133"/>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191120420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635080" cy="1009476"/>
          </a:xfrm>
        </p:spPr>
        <p:txBody>
          <a:bodyPr/>
          <a:lstStyle/>
          <a:p>
            <a:r>
              <a:rPr lang="en-GB" dirty="0" smtClean="0"/>
              <a:t>Guidance and Support</a:t>
            </a:r>
            <a:endParaRPr lang="en-GB"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9385" b="12945"/>
          <a:stretch/>
        </p:blipFill>
        <p:spPr>
          <a:xfrm>
            <a:off x="3563888" y="4149080"/>
            <a:ext cx="5184576" cy="1728192"/>
          </a:xfrm>
          <a:prstGeom prst="rect">
            <a:avLst/>
          </a:prstGeom>
        </p:spPr>
      </p:pic>
      <p:sp>
        <p:nvSpPr>
          <p:cNvPr id="7" name="Oval 6"/>
          <p:cNvSpPr/>
          <p:nvPr/>
        </p:nvSpPr>
        <p:spPr>
          <a:xfrm>
            <a:off x="6876256" y="3933056"/>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
        <p:nvSpPr>
          <p:cNvPr id="6" name="TextBox 5"/>
          <p:cNvSpPr txBox="1"/>
          <p:nvPr/>
        </p:nvSpPr>
        <p:spPr>
          <a:xfrm>
            <a:off x="457200" y="1268760"/>
            <a:ext cx="8219256" cy="3647152"/>
          </a:xfrm>
          <a:prstGeom prst="rect">
            <a:avLst/>
          </a:prstGeom>
          <a:noFill/>
        </p:spPr>
        <p:txBody>
          <a:bodyPr wrap="square" rtlCol="0">
            <a:spAutoFit/>
          </a:bodyPr>
          <a:lstStyle/>
          <a:p>
            <a:pPr marL="342900" lvl="0" indent="-342900">
              <a:buFont typeface="Arial" panose="020B0604020202020204" pitchFamily="34" charset="0"/>
              <a:buChar char="•"/>
            </a:pPr>
            <a:r>
              <a:rPr lang="en-GB" sz="165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How much support are you receiving </a:t>
            </a: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with the </a:t>
            </a:r>
            <a:r>
              <a:rPr lang="en-GB" sz="165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academic </a:t>
            </a: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aspect of your apprenticeship?</a:t>
            </a:r>
            <a:endParaRPr lang="en-GB" sz="165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342900" lvl="0" indent="-342900">
              <a:buFont typeface="Arial" panose="020B0604020202020204" pitchFamily="34" charset="0"/>
              <a:buChar char="•"/>
            </a:pPr>
            <a:r>
              <a:rPr lang="en-GB" sz="165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If you are struggling, where do you go for advice?</a:t>
            </a:r>
          </a:p>
          <a:p>
            <a:pPr marL="342900" lvl="0" indent="-342900">
              <a:buFont typeface="Arial" panose="020B0604020202020204" pitchFamily="34" charset="0"/>
              <a:buChar char="•"/>
            </a:pPr>
            <a:r>
              <a:rPr lang="en-GB" sz="1650"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you given clear guidance on what is expected of you as </a:t>
            </a: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an apprentice?</a:t>
            </a:r>
          </a:p>
          <a:p>
            <a:pPr marL="342900" lvl="0" indent="-342900">
              <a:buFont typeface="Arial" panose="020B0604020202020204" pitchFamily="34" charset="0"/>
              <a:buChar char="•"/>
            </a:pP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Do you have identified guidance for the taught part of your apprenticeship?</a:t>
            </a:r>
          </a:p>
          <a:p>
            <a:pPr marL="342900" lvl="0" indent="-342900">
              <a:buFont typeface="Arial" panose="020B0604020202020204" pitchFamily="34" charset="0"/>
              <a:buChar char="•"/>
            </a:pP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Is it made clear to you within college and employer settings where to get support on a range of issues?</a:t>
            </a:r>
          </a:p>
          <a:p>
            <a:pPr marL="342900" lvl="0" indent="-342900">
              <a:buFont typeface="Arial" panose="020B0604020202020204" pitchFamily="34" charset="0"/>
              <a:buChar char="•"/>
            </a:pP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Is it made clear to you which policies apply to you as a student and you as an employee?</a:t>
            </a:r>
          </a:p>
          <a:p>
            <a:pPr marL="342900" lvl="0" indent="-342900">
              <a:buFont typeface="Arial" panose="020B0604020202020204" pitchFamily="34" charset="0"/>
              <a:buChar char="•"/>
            </a:pPr>
            <a:r>
              <a:rPr lang="en-GB" sz="165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you aware of the avenues of support that relate to                         your student experience and your employee experience,                     e.g. student support, HR policy and Trade Unions?</a:t>
            </a:r>
          </a:p>
        </p:txBody>
      </p:sp>
    </p:spTree>
    <p:extLst>
      <p:ext uri="{BB962C8B-B14F-4D97-AF65-F5344CB8AC3E}">
        <p14:creationId xmlns:p14="http://schemas.microsoft.com/office/powerpoint/2010/main" val="32488048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1778" name="Rectangle 3"/>
          <p:cNvSpPr>
            <a:spLocks noGrp="1" noChangeArrowheads="1"/>
          </p:cNvSpPr>
          <p:nvPr>
            <p:ph type="subTitle" idx="1"/>
          </p:nvPr>
        </p:nvSpPr>
        <p:spPr>
          <a:xfrm>
            <a:off x="684212" y="2204864"/>
            <a:ext cx="8136260" cy="3384376"/>
          </a:xfrm>
        </p:spPr>
        <p:txBody>
          <a:bodyPr>
            <a:normAutofit fontScale="85000" lnSpcReduction="10000"/>
          </a:bodyPr>
          <a:lstStyle/>
          <a:p>
            <a:pPr lvl="0" algn="l"/>
            <a:endParaRPr lang="en-GB" sz="1600" dirty="0" smtClean="0"/>
          </a:p>
          <a:p>
            <a:pPr lvl="0" algn="l"/>
            <a:r>
              <a:rPr lang="en-GB" sz="3300" dirty="0" smtClean="0"/>
              <a:t>Attendees </a:t>
            </a:r>
            <a:r>
              <a:rPr lang="en-GB" sz="3300" dirty="0"/>
              <a:t>at our training are expected to undertake responsibilities in a way that is respectful of others, ensuring that the training is accessible for all to participate. We’re committed to making an environment for attendees that is free from discrimination, harassment and prejudice. </a:t>
            </a:r>
          </a:p>
          <a:p>
            <a:pPr algn="l" eaLnBrk="1" hangingPunct="1"/>
            <a:endParaRPr lang="en-GB" dirty="0" smtClean="0"/>
          </a:p>
        </p:txBody>
      </p:sp>
      <p:sp>
        <p:nvSpPr>
          <p:cNvPr id="2" name="Title 1"/>
          <p:cNvSpPr>
            <a:spLocks noGrp="1"/>
          </p:cNvSpPr>
          <p:nvPr>
            <p:ph type="ctrTitle"/>
          </p:nvPr>
        </p:nvSpPr>
        <p:spPr>
          <a:xfrm>
            <a:off x="685800" y="1556792"/>
            <a:ext cx="6550496" cy="648072"/>
          </a:xfrm>
        </p:spPr>
        <p:txBody>
          <a:bodyPr/>
          <a:lstStyle/>
          <a:p>
            <a:pPr algn="l"/>
            <a:r>
              <a:rPr lang="en-GB" dirty="0" smtClean="0"/>
              <a:t>Safeguarding</a:t>
            </a:r>
            <a:endParaRPr lang="en-GB" dirty="0"/>
          </a:p>
        </p:txBody>
      </p:sp>
    </p:spTree>
    <p:extLst>
      <p:ext uri="{BB962C8B-B14F-4D97-AF65-F5344CB8AC3E}">
        <p14:creationId xmlns:p14="http://schemas.microsoft.com/office/powerpoint/2010/main" val="34214508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Quality Enhancement and Assurance</a:t>
            </a:r>
            <a:endParaRPr lang="en-GB" dirty="0"/>
          </a:p>
        </p:txBody>
      </p:sp>
      <p:sp>
        <p:nvSpPr>
          <p:cNvPr id="7" name="Rectangle 6"/>
          <p:cNvSpPr/>
          <p:nvPr/>
        </p:nvSpPr>
        <p:spPr>
          <a:xfrm>
            <a:off x="457200" y="1772816"/>
            <a:ext cx="8291264" cy="2308324"/>
          </a:xfrm>
          <a:prstGeom prst="rect">
            <a:avLst/>
          </a:prstGeom>
        </p:spPr>
        <p:txBody>
          <a:bodyPr wrap="square">
            <a:spAutoFit/>
          </a:bodyPr>
          <a:lstStyle/>
          <a:p>
            <a:pPr marL="342900" lvl="0" indent="-342900">
              <a:buFont typeface="Arial" panose="020B0604020202020204" pitchFamily="34" charset="0"/>
              <a:buChar char="•"/>
            </a:pP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Do you feel that staff and the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training providers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receptive to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apprentice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concerns and suggestions?</a:t>
            </a:r>
          </a:p>
          <a:p>
            <a:pPr marL="342900" lvl="0" indent="-342900">
              <a:buFont typeface="Arial" panose="020B0604020202020204" pitchFamily="34" charset="0"/>
              <a:buChar char="•"/>
            </a:pP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Do you feel that you and your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fellow apprentices’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opinions are listened to?</a:t>
            </a:r>
          </a:p>
          <a:p>
            <a:pPr marL="342900" lvl="0" indent="-342900">
              <a:buFont typeface="Arial" panose="020B0604020202020204" pitchFamily="34" charset="0"/>
              <a:buChar char="•"/>
            </a:pP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What improvements have been made to your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apprenticeship </a:t>
            </a:r>
            <a:r>
              <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during your time of </a:t>
            </a: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learning?</a:t>
            </a:r>
          </a:p>
          <a:p>
            <a:pPr marL="342900" lvl="0" indent="-342900">
              <a:buFont typeface="Arial" panose="020B0604020202020204" pitchFamily="34" charset="0"/>
              <a:buChar char="•"/>
            </a:pPr>
            <a:r>
              <a:rPr lang="en-GB"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Are you confident issues raised with the college are passed to the employer and vice versa?</a:t>
            </a:r>
            <a:endParaRPr lang="en-GB" dirty="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62572" y="4149080"/>
            <a:ext cx="4680520" cy="1808617"/>
          </a:xfrm>
          <a:prstGeom prst="rect">
            <a:avLst/>
          </a:prstGeom>
        </p:spPr>
      </p:pic>
      <p:sp>
        <p:nvSpPr>
          <p:cNvPr id="5" name="Oval 4"/>
          <p:cNvSpPr/>
          <p:nvPr/>
        </p:nvSpPr>
        <p:spPr>
          <a:xfrm>
            <a:off x="5220072" y="4293096"/>
            <a:ext cx="1584176" cy="158617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Tree>
    <p:extLst>
      <p:ext uri="{BB962C8B-B14F-4D97-AF65-F5344CB8AC3E}">
        <p14:creationId xmlns:p14="http://schemas.microsoft.com/office/powerpoint/2010/main" val="1568833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alpha val="86000"/>
          </a:schemeClr>
        </a:solidFill>
        <a:effectLst/>
      </p:bgPr>
    </p:bg>
    <p:spTree>
      <p:nvGrpSpPr>
        <p:cNvPr id="1" name=""/>
        <p:cNvGrpSpPr/>
        <p:nvPr/>
      </p:nvGrpSpPr>
      <p:grpSpPr>
        <a:xfrm>
          <a:off x="0" y="0"/>
          <a:ext cx="0" cy="0"/>
          <a:chOff x="0" y="0"/>
          <a:chExt cx="0" cy="0"/>
        </a:xfrm>
      </p:grpSpPr>
      <p:pic>
        <p:nvPicPr>
          <p:cNvPr id="4" name="Picture 4" descr="The student learning experience (2)"/>
          <p:cNvPicPr>
            <a:picLocks noChangeAspect="1" noChangeArrowheads="1"/>
          </p:cNvPicPr>
          <p:nvPr/>
        </p:nvPicPr>
        <p:blipFill>
          <a:blip r:embed="rId3">
            <a:lum bright="70000" contrast="-70000"/>
          </a:blip>
          <a:srcRect/>
          <a:stretch>
            <a:fillRect/>
          </a:stretch>
        </p:blipFill>
        <p:spPr bwMode="auto">
          <a:xfrm>
            <a:off x="900112" y="1412776"/>
            <a:ext cx="7343775" cy="4094163"/>
          </a:xfrm>
          <a:prstGeom prst="rect">
            <a:avLst/>
          </a:prstGeom>
          <a:ln w="9525">
            <a:noFill/>
            <a:miter lim="800000"/>
            <a:headEnd/>
            <a:tailEnd/>
          </a:ln>
        </p:spPr>
      </p:pic>
      <p:sp>
        <p:nvSpPr>
          <p:cNvPr id="2" name="Title 1"/>
          <p:cNvSpPr>
            <a:spLocks noGrp="1"/>
          </p:cNvSpPr>
          <p:nvPr>
            <p:ph type="title"/>
          </p:nvPr>
        </p:nvSpPr>
        <p:spPr/>
        <p:txBody>
          <a:bodyPr/>
          <a:lstStyle/>
          <a:p>
            <a:r>
              <a:rPr lang="en-GB" dirty="0" smtClean="0"/>
              <a:t>Exercise 4 – using the ALE </a:t>
            </a:r>
            <a:endParaRPr lang="en-GB" dirty="0"/>
          </a:p>
        </p:txBody>
      </p:sp>
      <p:sp>
        <p:nvSpPr>
          <p:cNvPr id="6" name="Oval 5"/>
          <p:cNvSpPr/>
          <p:nvPr/>
        </p:nvSpPr>
        <p:spPr>
          <a:xfrm>
            <a:off x="3774740" y="2666772"/>
            <a:ext cx="1584176" cy="1586170"/>
          </a:xfrm>
          <a:prstGeom prst="ellipse">
            <a:avLst/>
          </a:prstGeom>
          <a:solidFill>
            <a:schemeClr val="accent1">
              <a:lumMod val="40000"/>
              <a:lumOff val="6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rPr>
              <a:t>Apprentice Learning Experience</a:t>
            </a:r>
          </a:p>
        </p:txBody>
      </p:sp>
      <p:sp>
        <p:nvSpPr>
          <p:cNvPr id="7" name="Rounded Rectangle 6"/>
          <p:cNvSpPr/>
          <p:nvPr/>
        </p:nvSpPr>
        <p:spPr>
          <a:xfrm>
            <a:off x="2411760" y="4725144"/>
            <a:ext cx="1728192" cy="504056"/>
          </a:xfrm>
          <a:prstGeom prst="roundRect">
            <a:avLst/>
          </a:prstGeom>
          <a:solidFill>
            <a:srgbClr val="FDECBB"/>
          </a:solidFill>
          <a:ln>
            <a:solidFill>
              <a:srgbClr val="FDEC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2411760" y="4725144"/>
            <a:ext cx="1728192" cy="584775"/>
          </a:xfrm>
          <a:prstGeom prst="rect">
            <a:avLst/>
          </a:prstGeom>
          <a:noFill/>
        </p:spPr>
        <p:txBody>
          <a:bodyPr wrap="square" rtlCol="0">
            <a:spAutoFit/>
          </a:bodyPr>
          <a:lstStyle/>
          <a:p>
            <a:pPr algn="ctr"/>
            <a:r>
              <a:rPr lang="en-GB" sz="1600" dirty="0" smtClean="0">
                <a:solidFill>
                  <a:schemeClr val="bg1"/>
                </a:solidFill>
              </a:rPr>
              <a:t>Progression and achievement</a:t>
            </a:r>
            <a:endParaRPr lang="en-GB" sz="1600" dirty="0">
              <a:solidFill>
                <a:schemeClr val="bg1"/>
              </a:solidFill>
            </a:endParaRPr>
          </a:p>
        </p:txBody>
      </p:sp>
      <p:sp>
        <p:nvSpPr>
          <p:cNvPr id="3" name="Content Placeholder 2"/>
          <p:cNvSpPr>
            <a:spLocks noGrp="1"/>
          </p:cNvSpPr>
          <p:nvPr>
            <p:ph idx="1"/>
          </p:nvPr>
        </p:nvSpPr>
        <p:spPr>
          <a:xfrm>
            <a:off x="457200" y="1412776"/>
            <a:ext cx="8229600" cy="4464496"/>
          </a:xfrm>
        </p:spPr>
        <p:txBody>
          <a:bodyPr>
            <a:normAutofit/>
          </a:bodyPr>
          <a:lstStyle/>
          <a:p>
            <a:pPr algn="ctr"/>
            <a:endParaRPr lang="en-GB" dirty="0" smtClean="0"/>
          </a:p>
          <a:p>
            <a:pPr algn="ctr"/>
            <a:r>
              <a:rPr lang="en-GB" dirty="0" smtClean="0"/>
              <a:t>Take the post-it note which contains the element of your apprenticeship that you would like to improve and stick it on the Apprentice Learning Experience Diagram on the heading that you think it best fits.</a:t>
            </a:r>
          </a:p>
        </p:txBody>
      </p:sp>
    </p:spTree>
    <p:extLst>
      <p:ext uri="{BB962C8B-B14F-4D97-AF65-F5344CB8AC3E}">
        <p14:creationId xmlns:p14="http://schemas.microsoft.com/office/powerpoint/2010/main" val="31666747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9185" name="Rectangle 2"/>
          <p:cNvSpPr>
            <a:spLocks noGrp="1" noChangeArrowheads="1"/>
          </p:cNvSpPr>
          <p:nvPr>
            <p:ph type="ctrTitle"/>
          </p:nvPr>
        </p:nvSpPr>
        <p:spPr>
          <a:xfrm>
            <a:off x="468313" y="2822575"/>
            <a:ext cx="7772400" cy="1470025"/>
          </a:xfrm>
        </p:spPr>
        <p:txBody>
          <a:bodyPr/>
          <a:lstStyle/>
          <a:p>
            <a:pPr eaLnBrk="1" hangingPunct="1"/>
            <a:r>
              <a:rPr lang="en-GB" b="0" dirty="0" smtClean="0"/>
              <a:t>Short break</a:t>
            </a:r>
          </a:p>
        </p:txBody>
      </p:sp>
    </p:spTree>
    <p:extLst>
      <p:ext uri="{BB962C8B-B14F-4D97-AF65-F5344CB8AC3E}">
        <p14:creationId xmlns:p14="http://schemas.microsoft.com/office/powerpoint/2010/main" val="192879055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1233" name="Title 1"/>
          <p:cNvSpPr>
            <a:spLocks noGrp="1"/>
          </p:cNvSpPr>
          <p:nvPr>
            <p:ph type="title"/>
          </p:nvPr>
        </p:nvSpPr>
        <p:spPr/>
        <p:txBody>
          <a:bodyPr/>
          <a:lstStyle/>
          <a:p>
            <a:r>
              <a:rPr lang="en-GB" dirty="0" smtClean="0"/>
              <a:t>The Rep Cycle</a:t>
            </a:r>
          </a:p>
        </p:txBody>
      </p:sp>
      <p:grpSp>
        <p:nvGrpSpPr>
          <p:cNvPr id="991234" name="Group 10"/>
          <p:cNvGrpSpPr>
            <a:grpSpLocks/>
          </p:cNvGrpSpPr>
          <p:nvPr/>
        </p:nvGrpSpPr>
        <p:grpSpPr bwMode="auto">
          <a:xfrm>
            <a:off x="2123728" y="1844824"/>
            <a:ext cx="4824535" cy="3672408"/>
            <a:chOff x="477" y="1040"/>
            <a:chExt cx="2479" cy="2209"/>
          </a:xfrm>
        </p:grpSpPr>
        <p:sp>
          <p:nvSpPr>
            <p:cNvPr id="991235" name="_s3076"/>
            <p:cNvSpPr>
              <a:spLocks noChangeArrowheads="1" noTextEdit="1"/>
            </p:cNvSpPr>
            <p:nvPr/>
          </p:nvSpPr>
          <p:spPr bwMode="auto">
            <a:xfrm>
              <a:off x="785" y="1040"/>
              <a:ext cx="1499" cy="1611"/>
            </a:xfrm>
            <a:custGeom>
              <a:avLst/>
              <a:gdLst>
                <a:gd name="T0" fmla="*/ 6751087 w 21600"/>
                <a:gd name="T1" fmla="*/ 384704 h 21600"/>
                <a:gd name="T2" fmla="*/ 4229129 w 21600"/>
                <a:gd name="T3" fmla="*/ 4082238 h 21600"/>
                <a:gd name="T4" fmla="*/ 7537202 w 21600"/>
                <a:gd name="T5" fmla="*/ 4019509 h 21600"/>
                <a:gd name="T6" fmla="*/ 11086507 w 21600"/>
                <a:gd name="T7" fmla="*/ -2608243 h 21600"/>
                <a:gd name="T8" fmla="*/ 14165154 w 21600"/>
                <a:gd name="T9" fmla="*/ 2840320 h 21600"/>
                <a:gd name="T10" fmla="*/ 9768160 w 21600"/>
                <a:gd name="T11" fmla="*/ 6657024 h 21600"/>
                <a:gd name="T12" fmla="*/ 0 60000 65536"/>
                <a:gd name="T13" fmla="*/ 0 60000 65536"/>
                <a:gd name="T14" fmla="*/ 0 60000 65536"/>
                <a:gd name="T15" fmla="*/ 0 60000 65536"/>
                <a:gd name="T16" fmla="*/ 0 60000 65536"/>
                <a:gd name="T17" fmla="*/ 0 60000 65536"/>
                <a:gd name="T18" fmla="*/ 3170 w 21600"/>
                <a:gd name="T19" fmla="*/ 3164 h 21600"/>
                <a:gd name="T20" fmla="*/ 18430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tx1"/>
            </a:solidFill>
            <a:ln w="9525">
              <a:solidFill>
                <a:schemeClr val="tx1"/>
              </a:solidFill>
              <a:miter lim="800000"/>
              <a:headEnd/>
              <a:tailEnd/>
            </a:ln>
          </p:spPr>
          <p:txBody>
            <a:bodyPr anchor="ctr"/>
            <a:lstStyle/>
            <a:p>
              <a:endParaRPr lang="en-US"/>
            </a:p>
          </p:txBody>
        </p:sp>
        <p:sp>
          <p:nvSpPr>
            <p:cNvPr id="991236" name="_s3077"/>
            <p:cNvSpPr>
              <a:spLocks noChangeArrowheads="1" noTextEdit="1"/>
            </p:cNvSpPr>
            <p:nvPr/>
          </p:nvSpPr>
          <p:spPr bwMode="auto">
            <a:xfrm rot="7200000">
              <a:off x="933" y="1475"/>
              <a:ext cx="1611" cy="1500"/>
            </a:xfrm>
            <a:custGeom>
              <a:avLst/>
              <a:gdLst>
                <a:gd name="T0" fmla="*/ 8367271 w 21600"/>
                <a:gd name="T1" fmla="*/ 310600 h 21600"/>
                <a:gd name="T2" fmla="*/ 5241569 w 21600"/>
                <a:gd name="T3" fmla="*/ 3295924 h 21600"/>
                <a:gd name="T4" fmla="*/ 9341584 w 21600"/>
                <a:gd name="T5" fmla="*/ 3245287 h 21600"/>
                <a:gd name="T6" fmla="*/ 13740565 w 21600"/>
                <a:gd name="T7" fmla="*/ -2105851 h 21600"/>
                <a:gd name="T8" fmla="*/ 17556223 w 21600"/>
                <a:gd name="T9" fmla="*/ 2293222 h 21600"/>
                <a:gd name="T10" fmla="*/ 12106625 w 21600"/>
                <a:gd name="T11" fmla="*/ 5374765 h 21600"/>
                <a:gd name="T12" fmla="*/ 0 60000 65536"/>
                <a:gd name="T13" fmla="*/ 0 60000 65536"/>
                <a:gd name="T14" fmla="*/ 0 60000 65536"/>
                <a:gd name="T15" fmla="*/ 0 60000 65536"/>
                <a:gd name="T16" fmla="*/ 0 60000 65536"/>
                <a:gd name="T17" fmla="*/ 0 60000 65536"/>
                <a:gd name="T18" fmla="*/ 3164 w 21600"/>
                <a:gd name="T19" fmla="*/ 3168 h 21600"/>
                <a:gd name="T20" fmla="*/ 18436 w 21600"/>
                <a:gd name="T21" fmla="*/ 1843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tx1"/>
            </a:solidFill>
            <a:ln w="9525">
              <a:solidFill>
                <a:schemeClr val="tx1"/>
              </a:solidFill>
              <a:miter lim="800000"/>
              <a:headEnd/>
              <a:tailEnd/>
            </a:ln>
          </p:spPr>
          <p:txBody>
            <a:bodyPr anchor="ctr"/>
            <a:lstStyle/>
            <a:p>
              <a:endParaRPr lang="en-US"/>
            </a:p>
          </p:txBody>
        </p:sp>
        <p:sp>
          <p:nvSpPr>
            <p:cNvPr id="991237" name="_s3078"/>
            <p:cNvSpPr>
              <a:spLocks noChangeArrowheads="1" noTextEdit="1"/>
            </p:cNvSpPr>
            <p:nvPr/>
          </p:nvSpPr>
          <p:spPr bwMode="auto">
            <a:xfrm rot="-7200000">
              <a:off x="525" y="1477"/>
              <a:ext cx="1611" cy="1499"/>
            </a:xfrm>
            <a:custGeom>
              <a:avLst/>
              <a:gdLst>
                <a:gd name="T0" fmla="*/ 8367271 w 21600"/>
                <a:gd name="T1" fmla="*/ 310393 h 21600"/>
                <a:gd name="T2" fmla="*/ 5241569 w 21600"/>
                <a:gd name="T3" fmla="*/ 3293727 h 21600"/>
                <a:gd name="T4" fmla="*/ 9341584 w 21600"/>
                <a:gd name="T5" fmla="*/ 3243123 h 21600"/>
                <a:gd name="T6" fmla="*/ 13740565 w 21600"/>
                <a:gd name="T7" fmla="*/ -2104447 h 21600"/>
                <a:gd name="T8" fmla="*/ 17556223 w 21600"/>
                <a:gd name="T9" fmla="*/ 2291693 h 21600"/>
                <a:gd name="T10" fmla="*/ 12106625 w 21600"/>
                <a:gd name="T11" fmla="*/ 5371182 h 21600"/>
                <a:gd name="T12" fmla="*/ 0 60000 65536"/>
                <a:gd name="T13" fmla="*/ 0 60000 65536"/>
                <a:gd name="T14" fmla="*/ 0 60000 65536"/>
                <a:gd name="T15" fmla="*/ 0 60000 65536"/>
                <a:gd name="T16" fmla="*/ 0 60000 65536"/>
                <a:gd name="T17" fmla="*/ 0 60000 65536"/>
                <a:gd name="T18" fmla="*/ 3164 w 21600"/>
                <a:gd name="T19" fmla="*/ 3170 h 21600"/>
                <a:gd name="T20" fmla="*/ 18436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tx1"/>
            </a:solidFill>
            <a:ln w="9525">
              <a:solidFill>
                <a:schemeClr val="tx1"/>
              </a:solidFill>
              <a:miter lim="800000"/>
              <a:headEnd/>
              <a:tailEnd/>
            </a:ln>
          </p:spPr>
          <p:txBody>
            <a:bodyPr anchor="ctr"/>
            <a:lstStyle/>
            <a:p>
              <a:endParaRPr lang="en-US"/>
            </a:p>
          </p:txBody>
        </p:sp>
        <p:sp>
          <p:nvSpPr>
            <p:cNvPr id="991238" name="_s3079"/>
            <p:cNvSpPr>
              <a:spLocks noChangeArrowheads="1"/>
            </p:cNvSpPr>
            <p:nvPr/>
          </p:nvSpPr>
          <p:spPr bwMode="auto">
            <a:xfrm>
              <a:off x="1974" y="1334"/>
              <a:ext cx="982" cy="645"/>
            </a:xfrm>
            <a:prstGeom prst="rect">
              <a:avLst/>
            </a:prstGeom>
            <a:noFill/>
            <a:ln w="9525">
              <a:noFill/>
              <a:miter lim="800000"/>
              <a:headEnd/>
              <a:tailEnd/>
            </a:ln>
          </p:spPr>
          <p:txBody>
            <a:bodyPr wrap="none" lIns="0" tIns="0" rIns="0" bIns="0" anchor="ctr"/>
            <a:lstStyle/>
            <a:p>
              <a:pPr algn="ctr"/>
              <a:r>
                <a:rPr lang="en-GB" sz="2000" b="0" dirty="0">
                  <a:solidFill>
                    <a:srgbClr val="002060"/>
                  </a:solidFill>
                </a:rPr>
                <a:t>Identify </a:t>
              </a:r>
              <a:r>
                <a:rPr lang="en-GB" sz="2000" b="0" dirty="0" smtClean="0">
                  <a:solidFill>
                    <a:srgbClr val="002060"/>
                  </a:solidFill>
                </a:rPr>
                <a:t>the issue</a:t>
              </a:r>
              <a:endParaRPr lang="en-GB" sz="2000" b="0" dirty="0">
                <a:solidFill>
                  <a:srgbClr val="002060"/>
                </a:solidFill>
              </a:endParaRPr>
            </a:p>
            <a:p>
              <a:pPr algn="ctr"/>
              <a:r>
                <a:rPr lang="en-GB" sz="2000" b="0" dirty="0" smtClean="0">
                  <a:solidFill>
                    <a:srgbClr val="002060"/>
                  </a:solidFill>
                </a:rPr>
                <a:t>(by gathering </a:t>
              </a:r>
              <a:r>
                <a:rPr lang="en-GB" sz="2000" dirty="0" smtClean="0">
                  <a:solidFill>
                    <a:srgbClr val="002060"/>
                  </a:solidFill>
                </a:rPr>
                <a:t>apprentice</a:t>
              </a:r>
              <a:r>
                <a:rPr lang="en-GB" sz="2000" b="0" dirty="0" smtClean="0">
                  <a:solidFill>
                    <a:srgbClr val="002060"/>
                  </a:solidFill>
                </a:rPr>
                <a:t> opinion)</a:t>
              </a:r>
              <a:endParaRPr lang="en-GB" sz="2000" b="0" dirty="0">
                <a:solidFill>
                  <a:srgbClr val="002060"/>
                </a:solidFill>
              </a:endParaRPr>
            </a:p>
          </p:txBody>
        </p:sp>
        <p:sp>
          <p:nvSpPr>
            <p:cNvPr id="991239" name="_s3080"/>
            <p:cNvSpPr>
              <a:spLocks noChangeArrowheads="1"/>
            </p:cNvSpPr>
            <p:nvPr/>
          </p:nvSpPr>
          <p:spPr bwMode="auto">
            <a:xfrm>
              <a:off x="1292" y="2603"/>
              <a:ext cx="601" cy="646"/>
            </a:xfrm>
            <a:prstGeom prst="rect">
              <a:avLst/>
            </a:prstGeom>
            <a:noFill/>
            <a:ln w="9525">
              <a:noFill/>
              <a:miter lim="800000"/>
              <a:headEnd/>
              <a:tailEnd/>
            </a:ln>
          </p:spPr>
          <p:txBody>
            <a:bodyPr wrap="none" lIns="0" tIns="0" rIns="0" bIns="0" anchor="ctr"/>
            <a:lstStyle/>
            <a:p>
              <a:pPr algn="ctr"/>
              <a:endParaRPr lang="en-GB" sz="1000" dirty="0">
                <a:solidFill>
                  <a:schemeClr val="tx2"/>
                </a:solidFill>
              </a:endParaRPr>
            </a:p>
            <a:p>
              <a:pPr algn="ctr"/>
              <a:endParaRPr lang="en-GB" sz="1000" dirty="0">
                <a:solidFill>
                  <a:schemeClr val="tx2"/>
                </a:solidFill>
              </a:endParaRPr>
            </a:p>
            <a:p>
              <a:pPr algn="ctr"/>
              <a:endParaRPr lang="en-GB" sz="1000" dirty="0">
                <a:solidFill>
                  <a:schemeClr val="tx2"/>
                </a:solidFill>
              </a:endParaRPr>
            </a:p>
            <a:p>
              <a:pPr algn="ctr"/>
              <a:r>
                <a:rPr lang="en-GB" sz="2000" b="0" dirty="0">
                  <a:solidFill>
                    <a:srgbClr val="002060"/>
                  </a:solidFill>
                </a:rPr>
                <a:t>Develop &amp; </a:t>
              </a:r>
            </a:p>
            <a:p>
              <a:pPr algn="ctr"/>
              <a:r>
                <a:rPr lang="en-GB" sz="2000" b="0" dirty="0">
                  <a:solidFill>
                    <a:srgbClr val="002060"/>
                  </a:solidFill>
                </a:rPr>
                <a:t>implement </a:t>
              </a:r>
            </a:p>
            <a:p>
              <a:pPr algn="ctr"/>
              <a:r>
                <a:rPr lang="en-GB" sz="2000" b="0" dirty="0">
                  <a:solidFill>
                    <a:srgbClr val="002060"/>
                  </a:solidFill>
                </a:rPr>
                <a:t>the </a:t>
              </a:r>
              <a:r>
                <a:rPr lang="en-GB" sz="2000" b="0" dirty="0" smtClean="0">
                  <a:solidFill>
                    <a:srgbClr val="002060"/>
                  </a:solidFill>
                </a:rPr>
                <a:t>solution (or at least try to)</a:t>
              </a:r>
              <a:endParaRPr lang="en-GB" sz="2000" b="0" dirty="0">
                <a:solidFill>
                  <a:srgbClr val="002060"/>
                </a:solidFill>
              </a:endParaRPr>
            </a:p>
          </p:txBody>
        </p:sp>
        <p:sp>
          <p:nvSpPr>
            <p:cNvPr id="991240" name="_s3081"/>
            <p:cNvSpPr>
              <a:spLocks noChangeArrowheads="1"/>
            </p:cNvSpPr>
            <p:nvPr/>
          </p:nvSpPr>
          <p:spPr bwMode="auto">
            <a:xfrm>
              <a:off x="477" y="1334"/>
              <a:ext cx="601" cy="646"/>
            </a:xfrm>
            <a:prstGeom prst="rect">
              <a:avLst/>
            </a:prstGeom>
            <a:noFill/>
            <a:ln w="9525">
              <a:noFill/>
              <a:miter lim="800000"/>
              <a:headEnd/>
              <a:tailEnd/>
            </a:ln>
          </p:spPr>
          <p:txBody>
            <a:bodyPr wrap="none" lIns="0" tIns="0" rIns="0" bIns="0" anchor="ctr"/>
            <a:lstStyle/>
            <a:p>
              <a:pPr algn="ctr"/>
              <a:r>
                <a:rPr lang="en-GB" sz="2000" b="0" dirty="0" smtClean="0">
                  <a:solidFill>
                    <a:srgbClr val="002060"/>
                  </a:solidFill>
                </a:rPr>
                <a:t>Feedback</a:t>
              </a:r>
            </a:p>
            <a:p>
              <a:pPr algn="ctr"/>
              <a:r>
                <a:rPr lang="en-GB" sz="2000" dirty="0" smtClean="0">
                  <a:solidFill>
                    <a:srgbClr val="002060"/>
                  </a:solidFill>
                </a:rPr>
                <a:t>(to fellow apprentices)</a:t>
              </a:r>
              <a:endParaRPr lang="en-GB" sz="2000" b="0" dirty="0">
                <a:solidFill>
                  <a:srgbClr val="002060"/>
                </a:solidFill>
              </a:endParaRPr>
            </a:p>
          </p:txBody>
        </p:sp>
      </p:grpSp>
    </p:spTree>
    <p:extLst>
      <p:ext uri="{BB962C8B-B14F-4D97-AF65-F5344CB8AC3E}">
        <p14:creationId xmlns:p14="http://schemas.microsoft.com/office/powerpoint/2010/main" val="152280210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3153" name="Rectangle 2"/>
          <p:cNvSpPr>
            <a:spLocks noGrp="1" noChangeArrowheads="1"/>
          </p:cNvSpPr>
          <p:nvPr>
            <p:ph type="title"/>
          </p:nvPr>
        </p:nvSpPr>
        <p:spPr/>
        <p:txBody>
          <a:bodyPr/>
          <a:lstStyle/>
          <a:p>
            <a:pPr eaLnBrk="1" hangingPunct="1"/>
            <a:r>
              <a:rPr lang="en-GB" dirty="0" smtClean="0"/>
              <a:t>Apprentice rep activities</a:t>
            </a:r>
          </a:p>
        </p:txBody>
      </p:sp>
      <p:sp>
        <p:nvSpPr>
          <p:cNvPr id="433154" name="Rectangle 4"/>
          <p:cNvSpPr>
            <a:spLocks noGrp="1" noChangeArrowheads="1"/>
          </p:cNvSpPr>
          <p:nvPr>
            <p:ph idx="1"/>
          </p:nvPr>
        </p:nvSpPr>
        <p:spPr>
          <a:xfrm>
            <a:off x="457200" y="1844824"/>
            <a:ext cx="8507288" cy="4032448"/>
          </a:xfrm>
        </p:spPr>
        <p:txBody>
          <a:bodyPr>
            <a:normAutofit fontScale="92500"/>
          </a:bodyPr>
          <a:lstStyle/>
          <a:p>
            <a:pPr marL="0" indent="0" eaLnBrk="1" hangingPunct="1">
              <a:buNone/>
            </a:pPr>
            <a:r>
              <a:rPr lang="en-GB" sz="2600" dirty="0" smtClean="0"/>
              <a:t>It involves several things:</a:t>
            </a:r>
          </a:p>
          <a:p>
            <a:pPr marL="0" indent="0" eaLnBrk="1" hangingPunct="1">
              <a:buNone/>
            </a:pPr>
            <a:endParaRPr lang="en-GB" sz="2600" dirty="0"/>
          </a:p>
          <a:p>
            <a:r>
              <a:rPr lang="en-GB" sz="2600" dirty="0" smtClean="0"/>
              <a:t>Identifying issues.</a:t>
            </a:r>
          </a:p>
          <a:p>
            <a:r>
              <a:rPr lang="en-GB" sz="2600" dirty="0" smtClean="0"/>
              <a:t>Researching how the issues affect apprentices.</a:t>
            </a:r>
          </a:p>
          <a:p>
            <a:r>
              <a:rPr lang="en-GB" sz="2600" dirty="0" smtClean="0"/>
              <a:t>Presenting your case to the relevant meeting or person.</a:t>
            </a:r>
          </a:p>
          <a:p>
            <a:r>
              <a:rPr lang="en-GB" sz="2600" dirty="0" smtClean="0"/>
              <a:t>Working with them to solve the issue if you can.</a:t>
            </a:r>
          </a:p>
          <a:p>
            <a:r>
              <a:rPr lang="en-GB" sz="2600" dirty="0" smtClean="0"/>
              <a:t>Feeding back to apprentices about what’s changed. </a:t>
            </a:r>
          </a:p>
          <a:p>
            <a:pPr marL="0" indent="0" eaLnBrk="1" hangingPunct="1">
              <a:buNone/>
            </a:pPr>
            <a:endParaRPr lang="en-GB" sz="2400" dirty="0" smtClean="0"/>
          </a:p>
          <a:p>
            <a:pPr marL="0" indent="0" eaLnBrk="1" hangingPunct="1">
              <a:buNone/>
            </a:pPr>
            <a:endParaRPr lang="en-GB" sz="2400" dirty="0"/>
          </a:p>
          <a:p>
            <a:pPr marL="0" indent="0" eaLnBrk="1" hangingPunct="1">
              <a:buNone/>
            </a:pPr>
            <a:endParaRPr lang="en-GB" sz="2400" dirty="0" smtClean="0"/>
          </a:p>
        </p:txBody>
      </p:sp>
    </p:spTree>
    <p:extLst>
      <p:ext uri="{BB962C8B-B14F-4D97-AF65-F5344CB8AC3E}">
        <p14:creationId xmlns:p14="http://schemas.microsoft.com/office/powerpoint/2010/main" val="335690663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Exercise 5 – Gathering apprentice opinion</a:t>
            </a:r>
            <a:endParaRPr lang="en-GB" dirty="0"/>
          </a:p>
        </p:txBody>
      </p:sp>
      <p:sp>
        <p:nvSpPr>
          <p:cNvPr id="3" name="Content Placeholder 2"/>
          <p:cNvSpPr>
            <a:spLocks noGrp="1"/>
          </p:cNvSpPr>
          <p:nvPr>
            <p:ph idx="1"/>
          </p:nvPr>
        </p:nvSpPr>
        <p:spPr/>
        <p:txBody>
          <a:bodyPr>
            <a:normAutofit/>
          </a:bodyPr>
          <a:lstStyle/>
          <a:p>
            <a:r>
              <a:rPr lang="en-GB" sz="2400" dirty="0" smtClean="0"/>
              <a:t>Think back to exercise 3 and look at the answers given about what you liked most about your apprenticeship and what you would like to change.</a:t>
            </a:r>
          </a:p>
          <a:p>
            <a:pPr marL="0" indent="0">
              <a:buNone/>
            </a:pPr>
            <a:endParaRPr lang="en-GB" sz="2400" dirty="0" smtClean="0"/>
          </a:p>
          <a:p>
            <a:r>
              <a:rPr lang="en-GB" sz="2400" dirty="0" smtClean="0"/>
              <a:t>In your groups write down how you would </a:t>
            </a:r>
            <a:r>
              <a:rPr lang="en-GB" sz="2400" u="sng" dirty="0" smtClean="0"/>
              <a:t>find out</a:t>
            </a:r>
            <a:r>
              <a:rPr lang="en-GB" sz="2400" dirty="0" smtClean="0"/>
              <a:t> from your fellow apprentices about whether or not they agree/disagree with these opinions.</a:t>
            </a:r>
            <a:endParaRPr lang="en-GB" sz="2400" dirty="0"/>
          </a:p>
        </p:txBody>
      </p:sp>
    </p:spTree>
    <p:extLst>
      <p:ext uri="{BB962C8B-B14F-4D97-AF65-F5344CB8AC3E}">
        <p14:creationId xmlns:p14="http://schemas.microsoft.com/office/powerpoint/2010/main" val="405484967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3" name="Rectangle 2"/>
          <p:cNvSpPr>
            <a:spLocks noGrp="1" noChangeArrowheads="1"/>
          </p:cNvSpPr>
          <p:nvPr>
            <p:ph type="title"/>
          </p:nvPr>
        </p:nvSpPr>
        <p:spPr/>
        <p:txBody>
          <a:bodyPr>
            <a:normAutofit/>
          </a:bodyPr>
          <a:lstStyle/>
          <a:p>
            <a:r>
              <a:rPr lang="en-GB" sz="3400" dirty="0" smtClean="0"/>
              <a:t>Gathering apprentice opinion</a:t>
            </a:r>
          </a:p>
        </p:txBody>
      </p:sp>
      <p:sp>
        <p:nvSpPr>
          <p:cNvPr id="448514" name="Rectangle 4"/>
          <p:cNvSpPr>
            <a:spLocks noGrp="1" noChangeArrowheads="1"/>
          </p:cNvSpPr>
          <p:nvPr>
            <p:ph idx="1"/>
          </p:nvPr>
        </p:nvSpPr>
        <p:spPr>
          <a:xfrm>
            <a:off x="457200" y="1700808"/>
            <a:ext cx="4330824" cy="2592288"/>
          </a:xfrm>
        </p:spPr>
        <p:txBody>
          <a:bodyPr>
            <a:noAutofit/>
          </a:bodyPr>
          <a:lstStyle/>
          <a:p>
            <a:r>
              <a:rPr lang="en-GB" sz="2400" dirty="0" smtClean="0"/>
              <a:t>Discussion in groups</a:t>
            </a:r>
          </a:p>
          <a:p>
            <a:r>
              <a:rPr lang="en-GB" sz="2400" dirty="0" smtClean="0"/>
              <a:t>Emails.</a:t>
            </a:r>
          </a:p>
          <a:p>
            <a:r>
              <a:rPr lang="en-GB" sz="2400" dirty="0"/>
              <a:t>Surveys.</a:t>
            </a:r>
          </a:p>
          <a:p>
            <a:r>
              <a:rPr lang="en-GB" sz="2400" dirty="0"/>
              <a:t>Post it notes in tutorials/workshops.</a:t>
            </a:r>
          </a:p>
          <a:p>
            <a:r>
              <a:rPr lang="en-GB" sz="2400" dirty="0"/>
              <a:t>Comment boxes</a:t>
            </a:r>
            <a:r>
              <a:rPr lang="en-GB" sz="2400" dirty="0" smtClean="0"/>
              <a:t>.</a:t>
            </a:r>
            <a:endParaRPr lang="en-GB" sz="2400" dirty="0"/>
          </a:p>
        </p:txBody>
      </p:sp>
      <p:sp>
        <p:nvSpPr>
          <p:cNvPr id="448515" name="Rectangle 5"/>
          <p:cNvSpPr>
            <a:spLocks noGrp="1" noChangeArrowheads="1"/>
          </p:cNvSpPr>
          <p:nvPr>
            <p:ph type="body" sz="half" idx="4294967295"/>
          </p:nvPr>
        </p:nvSpPr>
        <p:spPr>
          <a:xfrm>
            <a:off x="4644008" y="1743869"/>
            <a:ext cx="4499992" cy="2549227"/>
          </a:xfrm>
        </p:spPr>
        <p:txBody>
          <a:bodyPr>
            <a:normAutofit/>
          </a:bodyPr>
          <a:lstStyle/>
          <a:p>
            <a:r>
              <a:rPr lang="en-GB" sz="2400" dirty="0"/>
              <a:t>Online spaces:</a:t>
            </a:r>
          </a:p>
          <a:p>
            <a:pPr marL="808038" lvl="1" indent="-366713"/>
            <a:r>
              <a:rPr lang="en-GB" sz="2400" dirty="0"/>
              <a:t>Facebook.</a:t>
            </a:r>
          </a:p>
          <a:p>
            <a:pPr marL="808038" lvl="1" indent="-366713"/>
            <a:r>
              <a:rPr lang="en-GB" sz="2400" dirty="0"/>
              <a:t>Twitter.</a:t>
            </a:r>
          </a:p>
          <a:p>
            <a:pPr marL="808038" lvl="1" indent="-366713"/>
            <a:r>
              <a:rPr lang="en-GB" sz="2400" dirty="0"/>
              <a:t>Virtual Learning Environments (VLE) </a:t>
            </a:r>
            <a:r>
              <a:rPr lang="en-GB" sz="2200" dirty="0" smtClean="0"/>
              <a:t>e.g. Moodle/Blackboard.</a:t>
            </a:r>
            <a:endParaRPr lang="en-GB" sz="2400" dirty="0" smtClean="0"/>
          </a:p>
        </p:txBody>
      </p:sp>
      <p:sp>
        <p:nvSpPr>
          <p:cNvPr id="2" name="TextBox 1"/>
          <p:cNvSpPr txBox="1"/>
          <p:nvPr/>
        </p:nvSpPr>
        <p:spPr>
          <a:xfrm>
            <a:off x="683568" y="4758243"/>
            <a:ext cx="7848872" cy="830997"/>
          </a:xfrm>
          <a:prstGeom prst="rect">
            <a:avLst/>
          </a:prstGeom>
          <a:noFill/>
        </p:spPr>
        <p:txBody>
          <a:bodyPr wrap="square" rtlCol="0">
            <a:spAutoFit/>
          </a:bodyPr>
          <a:lstStyle/>
          <a:p>
            <a:r>
              <a:rPr lang="en-GB" sz="2400" dirty="0">
                <a:solidFill>
                  <a:srgbClr val="002060"/>
                </a:solidFill>
                <a:latin typeface="Verdana" panose="020B0604030504040204" pitchFamily="34" charset="0"/>
                <a:ea typeface="Verdana" panose="020B0604030504040204" pitchFamily="34" charset="0"/>
                <a:cs typeface="Verdana" panose="020B0604030504040204" pitchFamily="34" charset="0"/>
              </a:rPr>
              <a:t>Are there any internal mechanisms used by the employer for </a:t>
            </a:r>
            <a:r>
              <a:rPr lang="en-GB" sz="2400" dirty="0" smtClean="0">
                <a:solidFill>
                  <a:srgbClr val="002060"/>
                </a:solidFill>
                <a:latin typeface="Verdana" panose="020B0604030504040204" pitchFamily="34" charset="0"/>
                <a:ea typeface="Verdana" panose="020B0604030504040204" pitchFamily="34" charset="0"/>
                <a:cs typeface="Verdana" panose="020B0604030504040204" pitchFamily="34" charset="0"/>
              </a:rPr>
              <a:t>gathering/feeding </a:t>
            </a:r>
            <a:r>
              <a:rPr lang="en-GB" sz="2400" dirty="0">
                <a:solidFill>
                  <a:srgbClr val="002060"/>
                </a:solidFill>
                <a:latin typeface="Verdana" panose="020B0604030504040204" pitchFamily="34" charset="0"/>
                <a:ea typeface="Verdana" panose="020B0604030504040204" pitchFamily="34" charset="0"/>
                <a:cs typeface="Verdana" panose="020B0604030504040204" pitchFamily="34" charset="0"/>
              </a:rPr>
              <a:t>back information?</a:t>
            </a:r>
          </a:p>
        </p:txBody>
      </p:sp>
    </p:spTree>
    <p:extLst>
      <p:ext uri="{BB962C8B-B14F-4D97-AF65-F5344CB8AC3E}">
        <p14:creationId xmlns:p14="http://schemas.microsoft.com/office/powerpoint/2010/main" val="325915678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99" name="Rectangle 2"/>
          <p:cNvSpPr>
            <a:spLocks noGrp="1" noChangeArrowheads="1"/>
          </p:cNvSpPr>
          <p:nvPr>
            <p:ph type="title"/>
          </p:nvPr>
        </p:nvSpPr>
        <p:spPr/>
        <p:txBody>
          <a:bodyPr/>
          <a:lstStyle/>
          <a:p>
            <a:pPr eaLnBrk="1" hangingPunct="1"/>
            <a:r>
              <a:rPr lang="en-GB" dirty="0" smtClean="0"/>
              <a:t>The </a:t>
            </a:r>
            <a:r>
              <a:rPr lang="en-GB" dirty="0" smtClean="0">
                <a:solidFill>
                  <a:srgbClr val="FF0000"/>
                </a:solidFill>
              </a:rPr>
              <a:t>A</a:t>
            </a:r>
            <a:r>
              <a:rPr lang="en-GB" dirty="0" smtClean="0"/>
              <a:t>,</a:t>
            </a:r>
            <a:r>
              <a:rPr lang="en-GB" dirty="0" smtClean="0">
                <a:solidFill>
                  <a:schemeClr val="bg2">
                    <a:lumMod val="25000"/>
                  </a:schemeClr>
                </a:solidFill>
              </a:rPr>
              <a:t>B</a:t>
            </a:r>
            <a:r>
              <a:rPr lang="en-GB" dirty="0" smtClean="0"/>
              <a:t>,</a:t>
            </a:r>
            <a:r>
              <a:rPr lang="en-GB" dirty="0" smtClean="0">
                <a:solidFill>
                  <a:srgbClr val="00FF00"/>
                </a:solidFill>
              </a:rPr>
              <a:t>C</a:t>
            </a:r>
            <a:r>
              <a:rPr lang="en-GB" dirty="0" smtClean="0"/>
              <a:t>,</a:t>
            </a:r>
            <a:r>
              <a:rPr lang="en-GB" dirty="0" smtClean="0">
                <a:solidFill>
                  <a:srgbClr val="FF9900"/>
                </a:solidFill>
              </a:rPr>
              <a:t>D </a:t>
            </a:r>
            <a:r>
              <a:rPr lang="en-GB" dirty="0" smtClean="0"/>
              <a:t>of Effective Feedback</a:t>
            </a:r>
          </a:p>
        </p:txBody>
      </p:sp>
      <p:pic>
        <p:nvPicPr>
          <p:cNvPr id="2050" name="Picture 2" descr="W:\NDS\Communications\Images &amp; Graphics\CRT\Effective feedback.jpg"/>
          <p:cNvPicPr>
            <a:picLocks noChangeAspect="1" noChangeArrowheads="1"/>
          </p:cNvPicPr>
          <p:nvPr/>
        </p:nvPicPr>
        <p:blipFill rotWithShape="1">
          <a:blip r:embed="rId3">
            <a:extLst>
              <a:ext uri="{28A0092B-C50C-407E-A947-70E740481C1C}">
                <a14:useLocalDpi xmlns:a14="http://schemas.microsoft.com/office/drawing/2010/main" val="0"/>
              </a:ext>
            </a:extLst>
          </a:blip>
          <a:srcRect l="5628" t="13661" r="7260" b="9830"/>
          <a:stretch/>
        </p:blipFill>
        <p:spPr bwMode="auto">
          <a:xfrm>
            <a:off x="1115616" y="1556792"/>
            <a:ext cx="6912768" cy="4032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217414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 is for Accuracy</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smtClean="0"/>
              <a:t> </a:t>
            </a:r>
          </a:p>
          <a:p>
            <a:r>
              <a:rPr lang="en-GB" sz="2000" dirty="0" smtClean="0"/>
              <a:t>I have spoken to some of my apprentice group and we think that there is not enough practical work on the x module.</a:t>
            </a:r>
          </a:p>
          <a:p>
            <a:pPr marL="0" indent="0">
              <a:buNone/>
            </a:pPr>
            <a:endParaRPr lang="en-GB" sz="2000" dirty="0"/>
          </a:p>
          <a:p>
            <a:r>
              <a:rPr lang="en-GB" sz="2000" dirty="0" smtClean="0"/>
              <a:t>I have had a discussion with my apprentice group and we agreed by show of hands that 18/21 feel that there is not enough practical work on the x module.</a:t>
            </a:r>
          </a:p>
        </p:txBody>
      </p:sp>
    </p:spTree>
    <p:extLst>
      <p:ext uri="{BB962C8B-B14F-4D97-AF65-F5344CB8AC3E}">
        <p14:creationId xmlns:p14="http://schemas.microsoft.com/office/powerpoint/2010/main" val="27559199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 is for Balanced</a:t>
            </a:r>
            <a:endParaRPr lang="en-GB" dirty="0"/>
          </a:p>
        </p:txBody>
      </p:sp>
      <p:sp>
        <p:nvSpPr>
          <p:cNvPr id="3" name="Content Placeholder 2"/>
          <p:cNvSpPr>
            <a:spLocks noGrp="1"/>
          </p:cNvSpPr>
          <p:nvPr>
            <p:ph idx="1"/>
          </p:nvPr>
        </p:nvSpPr>
        <p:spPr/>
        <p:txBody>
          <a:bodyPr>
            <a:normAutofit/>
          </a:bodyPr>
          <a:lstStyle/>
          <a:p>
            <a:endParaRPr lang="en-GB" sz="2000" dirty="0" smtClean="0"/>
          </a:p>
          <a:p>
            <a:r>
              <a:rPr lang="en-GB" sz="2000" dirty="0" smtClean="0"/>
              <a:t>The whole module is really not well put together and the assessments don’t fit well with the teaching.</a:t>
            </a:r>
          </a:p>
          <a:p>
            <a:endParaRPr lang="en-GB" sz="2000" dirty="0"/>
          </a:p>
          <a:p>
            <a:r>
              <a:rPr lang="en-GB" sz="2000" dirty="0" smtClean="0"/>
              <a:t>The theory elements of the module are taught well, are interesting and understandable to the majority (17/20) of the apprentices, but the same number feel that it would be helpful to have more practical work to back up the theory. Practical assessments would also help us feel confident that we can perform the tasks well. </a:t>
            </a:r>
            <a:endParaRPr lang="en-GB" sz="2000" dirty="0"/>
          </a:p>
        </p:txBody>
      </p:sp>
    </p:spTree>
    <p:extLst>
      <p:ext uri="{BB962C8B-B14F-4D97-AF65-F5344CB8AC3E}">
        <p14:creationId xmlns:p14="http://schemas.microsoft.com/office/powerpoint/2010/main" val="41099560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1" name="Rectangle 2"/>
          <p:cNvSpPr>
            <a:spLocks noGrp="1" noChangeArrowheads="1"/>
          </p:cNvSpPr>
          <p:nvPr>
            <p:ph type="title"/>
          </p:nvPr>
        </p:nvSpPr>
        <p:spPr>
          <a:xfrm>
            <a:off x="457200" y="274638"/>
            <a:ext cx="6635080" cy="1210146"/>
          </a:xfrm>
        </p:spPr>
        <p:txBody>
          <a:bodyPr/>
          <a:lstStyle/>
          <a:p>
            <a:pPr eaLnBrk="1" hangingPunct="1"/>
            <a:r>
              <a:rPr lang="en-GB" dirty="0" smtClean="0"/>
              <a:t>sparqs</a:t>
            </a:r>
          </a:p>
        </p:txBody>
      </p:sp>
      <p:sp>
        <p:nvSpPr>
          <p:cNvPr id="430082" name="Rectangle 3"/>
          <p:cNvSpPr>
            <a:spLocks noGrp="1" noChangeArrowheads="1"/>
          </p:cNvSpPr>
          <p:nvPr>
            <p:ph idx="1"/>
          </p:nvPr>
        </p:nvSpPr>
        <p:spPr>
          <a:xfrm>
            <a:off x="457200" y="1484784"/>
            <a:ext cx="8229600" cy="4392488"/>
          </a:xfrm>
        </p:spPr>
        <p:txBody>
          <a:bodyPr>
            <a:normAutofit fontScale="92500"/>
          </a:bodyPr>
          <a:lstStyle/>
          <a:p>
            <a:pPr eaLnBrk="1" hangingPunct="1">
              <a:buSzTx/>
            </a:pPr>
            <a:r>
              <a:rPr lang="en-GB" sz="2400" b="1" dirty="0" smtClean="0"/>
              <a:t>s</a:t>
            </a:r>
            <a:r>
              <a:rPr lang="en-GB" sz="2400" dirty="0" smtClean="0"/>
              <a:t>tudent </a:t>
            </a:r>
            <a:r>
              <a:rPr lang="en-GB" sz="2400" b="1" dirty="0" smtClean="0"/>
              <a:t>par</a:t>
            </a:r>
            <a:r>
              <a:rPr lang="en-GB" sz="2400" dirty="0" smtClean="0"/>
              <a:t>tnerships in </a:t>
            </a:r>
            <a:r>
              <a:rPr lang="en-GB" sz="2400" b="1" dirty="0" smtClean="0"/>
              <a:t>q</a:t>
            </a:r>
            <a:r>
              <a:rPr lang="en-GB" sz="2400" dirty="0" smtClean="0"/>
              <a:t>uality </a:t>
            </a:r>
            <a:r>
              <a:rPr lang="en-GB" sz="2400" b="1" dirty="0" err="1" smtClean="0"/>
              <a:t>s</a:t>
            </a:r>
            <a:r>
              <a:rPr lang="en-GB" sz="2400" dirty="0" err="1" smtClean="0"/>
              <a:t>cotland</a:t>
            </a:r>
            <a:r>
              <a:rPr lang="en-GB" sz="2400" dirty="0" smtClean="0"/>
              <a:t>.</a:t>
            </a:r>
          </a:p>
          <a:p>
            <a:pPr eaLnBrk="1" hangingPunct="1">
              <a:buSzTx/>
            </a:pPr>
            <a:endParaRPr lang="en-GB" sz="2400" dirty="0" smtClean="0"/>
          </a:p>
          <a:p>
            <a:pPr eaLnBrk="1" hangingPunct="1">
              <a:buSzTx/>
            </a:pPr>
            <a:r>
              <a:rPr lang="en-GB" sz="2400" dirty="0" smtClean="0"/>
              <a:t>Our role is to ensure that students can make a positive difference to learning and teaching.</a:t>
            </a:r>
          </a:p>
          <a:p>
            <a:pPr marL="0" indent="0" eaLnBrk="1" hangingPunct="1">
              <a:buSzTx/>
              <a:buNone/>
            </a:pPr>
            <a:endParaRPr lang="en-GB" sz="2400" dirty="0" smtClean="0"/>
          </a:p>
          <a:p>
            <a:pPr eaLnBrk="1" hangingPunct="1">
              <a:buSzTx/>
            </a:pPr>
            <a:r>
              <a:rPr lang="en-GB" sz="2400" dirty="0" smtClean="0"/>
              <a:t>Around 4000 reps trained each academic year.</a:t>
            </a:r>
          </a:p>
          <a:p>
            <a:pPr eaLnBrk="1" hangingPunct="1">
              <a:buSzTx/>
              <a:buFont typeface="Wingdings" pitchFamily="2" charset="2"/>
              <a:buNone/>
            </a:pPr>
            <a:endParaRPr lang="en-GB" sz="2400" dirty="0" smtClean="0">
              <a:solidFill>
                <a:srgbClr val="FF0000"/>
              </a:solidFill>
            </a:endParaRPr>
          </a:p>
          <a:p>
            <a:pPr eaLnBrk="1" hangingPunct="1">
              <a:buSzTx/>
            </a:pPr>
            <a:r>
              <a:rPr lang="en-GB" sz="2400" dirty="0" smtClean="0"/>
              <a:t>Funded by the Scottish Funding Council since 2003.</a:t>
            </a:r>
          </a:p>
          <a:p>
            <a:pPr eaLnBrk="1" hangingPunct="1">
              <a:buSzTx/>
            </a:pPr>
            <a:endParaRPr lang="en-GB" sz="2400" dirty="0"/>
          </a:p>
          <a:p>
            <a:pPr eaLnBrk="1" hangingPunct="1">
              <a:buSzTx/>
            </a:pPr>
            <a:r>
              <a:rPr lang="en-GB" sz="2400" dirty="0" smtClean="0"/>
              <a:t>Supporting students on different learner journeys.</a:t>
            </a:r>
          </a:p>
          <a:p>
            <a:pPr eaLnBrk="1" hangingPunct="1">
              <a:buSzTx/>
            </a:pPr>
            <a:endParaRPr lang="en-GB" sz="2400" dirty="0" smtClean="0"/>
          </a:p>
          <a:p>
            <a:pPr eaLnBrk="1" hangingPunct="1">
              <a:buSzTx/>
            </a:pPr>
            <a:endParaRPr lang="en-GB" sz="2200" dirty="0" smtClean="0"/>
          </a:p>
        </p:txBody>
      </p:sp>
    </p:spTree>
    <p:extLst>
      <p:ext uri="{BB962C8B-B14F-4D97-AF65-F5344CB8AC3E}">
        <p14:creationId xmlns:p14="http://schemas.microsoft.com/office/powerpoint/2010/main" val="11687834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 is for Constructive</a:t>
            </a:r>
            <a:endParaRPr lang="en-GB" dirty="0"/>
          </a:p>
        </p:txBody>
      </p:sp>
      <p:sp>
        <p:nvSpPr>
          <p:cNvPr id="3" name="Content Placeholder 2"/>
          <p:cNvSpPr>
            <a:spLocks noGrp="1"/>
          </p:cNvSpPr>
          <p:nvPr>
            <p:ph idx="1"/>
          </p:nvPr>
        </p:nvSpPr>
        <p:spPr>
          <a:xfrm>
            <a:off x="457200" y="1988840"/>
            <a:ext cx="8229600" cy="3456384"/>
          </a:xfrm>
        </p:spPr>
        <p:txBody>
          <a:bodyPr>
            <a:normAutofit/>
          </a:bodyPr>
          <a:lstStyle/>
          <a:p>
            <a:r>
              <a:rPr lang="en-GB" sz="2000" dirty="0" smtClean="0"/>
              <a:t>As a group we never know what we are supposed to be doing from week to week in our x module classes.</a:t>
            </a:r>
          </a:p>
          <a:p>
            <a:endParaRPr lang="en-GB" sz="2000" dirty="0"/>
          </a:p>
          <a:p>
            <a:r>
              <a:rPr lang="en-GB" sz="2000" dirty="0" smtClean="0"/>
              <a:t>The apprentices are keen to have a plan of work and assessments given to us at the beginning of each block in our x module classes.</a:t>
            </a:r>
            <a:endParaRPr lang="en-GB" sz="2000" dirty="0"/>
          </a:p>
        </p:txBody>
      </p:sp>
    </p:spTree>
    <p:extLst>
      <p:ext uri="{BB962C8B-B14F-4D97-AF65-F5344CB8AC3E}">
        <p14:creationId xmlns:p14="http://schemas.microsoft.com/office/powerpoint/2010/main" val="354999198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D is for Depersonalised</a:t>
            </a:r>
            <a:endParaRPr lang="en-GB" dirty="0"/>
          </a:p>
        </p:txBody>
      </p:sp>
      <p:sp>
        <p:nvSpPr>
          <p:cNvPr id="3" name="Content Placeholder 2"/>
          <p:cNvSpPr>
            <a:spLocks noGrp="1"/>
          </p:cNvSpPr>
          <p:nvPr>
            <p:ph idx="1"/>
          </p:nvPr>
        </p:nvSpPr>
        <p:spPr/>
        <p:txBody>
          <a:bodyPr>
            <a:normAutofit/>
          </a:bodyPr>
          <a:lstStyle/>
          <a:p>
            <a:r>
              <a:rPr lang="en-GB" sz="2000" dirty="0" smtClean="0"/>
              <a:t>After discussion with the group we want to tell you that Mr Smith is a terrible tutor/instructor/lecturer/manager who never gives assessments back on time.</a:t>
            </a:r>
          </a:p>
          <a:p>
            <a:endParaRPr lang="en-GB" sz="2000" dirty="0"/>
          </a:p>
          <a:p>
            <a:r>
              <a:rPr lang="en-GB" sz="2000" dirty="0" smtClean="0"/>
              <a:t>After discussion with the group we want to say that the return of assessments in our x module classes is always too late to enable us to learn from our mistakes for the next assessment.</a:t>
            </a:r>
          </a:p>
          <a:p>
            <a:endParaRPr lang="en-GB" sz="2000" dirty="0"/>
          </a:p>
          <a:p>
            <a:pPr marL="0" indent="0">
              <a:buNone/>
            </a:pPr>
            <a:endParaRPr lang="en-GB" sz="2000" dirty="0"/>
          </a:p>
        </p:txBody>
      </p:sp>
    </p:spTree>
    <p:extLst>
      <p:ext uri="{BB962C8B-B14F-4D97-AF65-F5344CB8AC3E}">
        <p14:creationId xmlns:p14="http://schemas.microsoft.com/office/powerpoint/2010/main" val="86605420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1" name="Rectangle 2"/>
          <p:cNvSpPr>
            <a:spLocks noGrp="1" noChangeArrowheads="1"/>
          </p:cNvSpPr>
          <p:nvPr>
            <p:ph type="title"/>
          </p:nvPr>
        </p:nvSpPr>
        <p:spPr/>
        <p:txBody>
          <a:bodyPr>
            <a:normAutofit/>
          </a:bodyPr>
          <a:lstStyle/>
          <a:p>
            <a:pPr eaLnBrk="1" hangingPunct="1"/>
            <a:r>
              <a:rPr lang="en-GB" sz="3400" dirty="0" smtClean="0"/>
              <a:t>Exercise 6 - Developing solutions</a:t>
            </a:r>
          </a:p>
        </p:txBody>
      </p:sp>
      <p:sp>
        <p:nvSpPr>
          <p:cNvPr id="450562" name="Rectangle 4"/>
          <p:cNvSpPr>
            <a:spLocks noGrp="1" noChangeArrowheads="1"/>
          </p:cNvSpPr>
          <p:nvPr>
            <p:ph idx="1"/>
          </p:nvPr>
        </p:nvSpPr>
        <p:spPr>
          <a:xfrm>
            <a:off x="457200" y="1628800"/>
            <a:ext cx="8229600" cy="4320480"/>
          </a:xfrm>
        </p:spPr>
        <p:txBody>
          <a:bodyPr>
            <a:normAutofit fontScale="55000" lnSpcReduction="20000"/>
          </a:bodyPr>
          <a:lstStyle/>
          <a:p>
            <a:pPr eaLnBrk="1" hangingPunct="1"/>
            <a:r>
              <a:rPr lang="en-GB" sz="3100" dirty="0" smtClean="0"/>
              <a:t>Let’s look at an example from exercise 3.  </a:t>
            </a:r>
          </a:p>
          <a:p>
            <a:pPr eaLnBrk="1" hangingPunct="1"/>
            <a:endParaRPr lang="en-GB" sz="2000" dirty="0"/>
          </a:p>
          <a:p>
            <a:pPr eaLnBrk="1" hangingPunct="1"/>
            <a:r>
              <a:rPr lang="en-GB" sz="3100" dirty="0" smtClean="0"/>
              <a:t>How would we tackle this to try and come up with a solution which would benefit the group?</a:t>
            </a:r>
          </a:p>
          <a:p>
            <a:pPr eaLnBrk="1" hangingPunct="1"/>
            <a:endParaRPr lang="en-GB" sz="2000" dirty="0"/>
          </a:p>
          <a:p>
            <a:pPr eaLnBrk="1" hangingPunct="1"/>
            <a:r>
              <a:rPr lang="en-GB" sz="3100" dirty="0" smtClean="0"/>
              <a:t>What role are you playing and what are the pros and cons of each approach?     </a:t>
            </a:r>
          </a:p>
          <a:p>
            <a:pPr marL="457200" lvl="1" indent="0">
              <a:buNone/>
            </a:pPr>
            <a:r>
              <a:rPr lang="en-GB" sz="2900" dirty="0" smtClean="0"/>
              <a:t>-   </a:t>
            </a:r>
            <a:r>
              <a:rPr lang="en-GB" sz="2500" dirty="0" smtClean="0"/>
              <a:t>Customer. </a:t>
            </a:r>
          </a:p>
          <a:p>
            <a:pPr marL="457200" lvl="1" indent="0">
              <a:buNone/>
            </a:pPr>
            <a:r>
              <a:rPr lang="en-GB" sz="2500" dirty="0" smtClean="0"/>
              <a:t>-   Advocate. </a:t>
            </a:r>
          </a:p>
          <a:p>
            <a:pPr marL="457200" lvl="1" indent="0">
              <a:buNone/>
            </a:pPr>
            <a:r>
              <a:rPr lang="en-GB" sz="2500" dirty="0" smtClean="0"/>
              <a:t>-   Lobbyist. </a:t>
            </a:r>
          </a:p>
          <a:p>
            <a:pPr marL="457200" lvl="1" indent="0">
              <a:buNone/>
            </a:pPr>
            <a:r>
              <a:rPr lang="en-GB" sz="2500" dirty="0" smtClean="0"/>
              <a:t>-   Campaigner.</a:t>
            </a:r>
          </a:p>
          <a:p>
            <a:pPr marL="457200" lvl="1" indent="0">
              <a:buNone/>
            </a:pPr>
            <a:r>
              <a:rPr lang="en-GB" sz="2500" dirty="0" smtClean="0"/>
              <a:t>-   Partner.</a:t>
            </a:r>
          </a:p>
          <a:p>
            <a:pPr eaLnBrk="1" hangingPunct="1"/>
            <a:endParaRPr lang="en-GB" sz="2000" dirty="0"/>
          </a:p>
          <a:p>
            <a:pPr eaLnBrk="1" hangingPunct="1"/>
            <a:r>
              <a:rPr lang="en-GB" sz="3100" dirty="0" smtClean="0"/>
              <a:t>You need to think about:</a:t>
            </a:r>
          </a:p>
          <a:p>
            <a:pPr lvl="1" eaLnBrk="1" hangingPunct="1"/>
            <a:r>
              <a:rPr lang="en-GB" sz="2600" dirty="0" smtClean="0"/>
              <a:t>How do we find out what the group think?</a:t>
            </a:r>
          </a:p>
          <a:p>
            <a:pPr lvl="1" eaLnBrk="1" hangingPunct="1"/>
            <a:r>
              <a:rPr lang="en-GB" sz="2600" dirty="0" smtClean="0">
                <a:solidFill>
                  <a:schemeClr val="accent5">
                    <a:lumMod val="50000"/>
                  </a:schemeClr>
                </a:solidFill>
              </a:rPr>
              <a:t>Where will we take our issue and </a:t>
            </a:r>
            <a:r>
              <a:rPr lang="en-GB" sz="2600" dirty="0">
                <a:solidFill>
                  <a:schemeClr val="accent5">
                    <a:lumMod val="50000"/>
                  </a:schemeClr>
                </a:solidFill>
              </a:rPr>
              <a:t>suggestions?</a:t>
            </a:r>
          </a:p>
          <a:p>
            <a:pPr lvl="1" eaLnBrk="1" hangingPunct="1"/>
            <a:r>
              <a:rPr lang="en-GB" sz="2600" dirty="0" smtClean="0">
                <a:solidFill>
                  <a:schemeClr val="accent5">
                    <a:lumMod val="50000"/>
                  </a:schemeClr>
                </a:solidFill>
              </a:rPr>
              <a:t>How will we word it, remember ABCD?</a:t>
            </a:r>
          </a:p>
          <a:p>
            <a:pPr lvl="1" eaLnBrk="1" hangingPunct="1"/>
            <a:r>
              <a:rPr lang="en-GB" sz="2600" dirty="0" smtClean="0"/>
              <a:t>How </a:t>
            </a:r>
            <a:r>
              <a:rPr lang="en-GB" sz="2600" dirty="0" smtClean="0">
                <a:solidFill>
                  <a:schemeClr val="accent5">
                    <a:lumMod val="50000"/>
                  </a:schemeClr>
                </a:solidFill>
              </a:rPr>
              <a:t>would</a:t>
            </a:r>
            <a:r>
              <a:rPr lang="en-GB" sz="2600" dirty="0" smtClean="0">
                <a:solidFill>
                  <a:srgbClr val="FF0000"/>
                </a:solidFill>
              </a:rPr>
              <a:t> </a:t>
            </a:r>
            <a:r>
              <a:rPr lang="en-GB" sz="2600" dirty="0" smtClean="0">
                <a:solidFill>
                  <a:schemeClr val="accent5">
                    <a:lumMod val="50000"/>
                  </a:schemeClr>
                </a:solidFill>
              </a:rPr>
              <a:t>we</a:t>
            </a:r>
            <a:r>
              <a:rPr lang="en-GB" sz="2600" dirty="0" smtClean="0"/>
              <a:t> go about getting the solution implemented?</a:t>
            </a:r>
          </a:p>
          <a:p>
            <a:pPr lvl="1" eaLnBrk="1" hangingPunct="1"/>
            <a:r>
              <a:rPr lang="en-US" sz="2600" dirty="0" smtClean="0"/>
              <a:t>W</a:t>
            </a:r>
            <a:r>
              <a:rPr lang="en-GB" sz="2600" dirty="0" smtClean="0"/>
              <a:t>hat</a:t>
            </a:r>
            <a:r>
              <a:rPr lang="en-GB" sz="2600" dirty="0" smtClean="0">
                <a:solidFill>
                  <a:srgbClr val="FF0000"/>
                </a:solidFill>
              </a:rPr>
              <a:t> </a:t>
            </a:r>
            <a:r>
              <a:rPr lang="en-GB" sz="2600" dirty="0" smtClean="0">
                <a:solidFill>
                  <a:schemeClr val="accent4">
                    <a:lumMod val="50000"/>
                  </a:schemeClr>
                </a:solidFill>
              </a:rPr>
              <a:t>is </a:t>
            </a:r>
            <a:r>
              <a:rPr lang="en-GB" sz="2600" dirty="0" smtClean="0"/>
              <a:t>our timescale for the implementation?</a:t>
            </a:r>
          </a:p>
        </p:txBody>
      </p:sp>
    </p:spTree>
    <p:extLst>
      <p:ext uri="{BB962C8B-B14F-4D97-AF65-F5344CB8AC3E}">
        <p14:creationId xmlns:p14="http://schemas.microsoft.com/office/powerpoint/2010/main" val="362654977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Making change happen</a:t>
            </a:r>
          </a:p>
        </p:txBody>
      </p:sp>
      <p:sp>
        <p:nvSpPr>
          <p:cNvPr id="5" name="Rectangle 4"/>
          <p:cNvSpPr/>
          <p:nvPr/>
        </p:nvSpPr>
        <p:spPr>
          <a:xfrm>
            <a:off x="2715104" y="3367506"/>
            <a:ext cx="2741917" cy="1296144"/>
          </a:xfrm>
          <a:prstGeom prst="rect">
            <a:avLst/>
          </a:prstGeom>
          <a:solidFill>
            <a:srgbClr val="7FD13B"/>
          </a:solidFill>
          <a:ln w="25400" cap="flat" cmpd="sng" algn="ctr">
            <a:solidFill>
              <a:schemeClr val="accent1">
                <a:lumMod val="75000"/>
              </a:scheme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endParaRPr>
          </a:p>
        </p:txBody>
      </p:sp>
      <p:sp>
        <p:nvSpPr>
          <p:cNvPr id="4" name="Rectangle 3"/>
          <p:cNvSpPr/>
          <p:nvPr/>
        </p:nvSpPr>
        <p:spPr>
          <a:xfrm>
            <a:off x="5447113" y="2564904"/>
            <a:ext cx="3250704" cy="2088232"/>
          </a:xfrm>
          <a:prstGeom prst="rect">
            <a:avLst/>
          </a:prstGeom>
          <a:solidFill>
            <a:srgbClr val="7FD13B"/>
          </a:solidFill>
          <a:ln w="25400" cap="flat" cmpd="sng" algn="ctr">
            <a:solidFill>
              <a:srgbClr val="7FD1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endParaRPr>
          </a:p>
        </p:txBody>
      </p:sp>
      <p:sp>
        <p:nvSpPr>
          <p:cNvPr id="6" name="Rectangle 5"/>
          <p:cNvSpPr/>
          <p:nvPr/>
        </p:nvSpPr>
        <p:spPr>
          <a:xfrm>
            <a:off x="483809" y="3799554"/>
            <a:ext cx="2241202" cy="864096"/>
          </a:xfrm>
          <a:prstGeom prst="rect">
            <a:avLst/>
          </a:prstGeom>
          <a:solidFill>
            <a:srgbClr val="7FD13B"/>
          </a:solidFill>
          <a:ln w="25400" cap="flat" cmpd="sng" algn="ctr">
            <a:solidFill>
              <a:srgbClr val="7FD13B">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dirty="0" smtClean="0">
              <a:ln>
                <a:noFill/>
              </a:ln>
              <a:solidFill>
                <a:prstClr val="white"/>
              </a:solidFill>
              <a:effectLst/>
              <a:uLnTx/>
              <a:uFillTx/>
            </a:endParaRPr>
          </a:p>
        </p:txBody>
      </p:sp>
      <p:sp>
        <p:nvSpPr>
          <p:cNvPr id="7" name="TextBox 6"/>
          <p:cNvSpPr txBox="1"/>
          <p:nvPr/>
        </p:nvSpPr>
        <p:spPr>
          <a:xfrm>
            <a:off x="483809" y="4077072"/>
            <a:ext cx="8233823" cy="369332"/>
          </a:xfrm>
          <a:prstGeom prst="rect">
            <a:avLst/>
          </a:prstGeom>
          <a:noFill/>
        </p:spPr>
        <p:txBody>
          <a:bodyPr wrap="square" rtlCol="0">
            <a:spAutoFit/>
          </a:bodyPr>
          <a:lstStyle/>
          <a:p>
            <a:r>
              <a:rPr lang="en-GB" dirty="0" smtClean="0"/>
              <a:t>        Opportunity                            Attendance                                    Engagement                        </a:t>
            </a:r>
            <a:endParaRPr lang="en-GB" dirty="0"/>
          </a:p>
        </p:txBody>
      </p:sp>
    </p:spTree>
    <p:extLst>
      <p:ext uri="{BB962C8B-B14F-4D97-AF65-F5344CB8AC3E}">
        <p14:creationId xmlns:p14="http://schemas.microsoft.com/office/powerpoint/2010/main" val="380322109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09" name="Rectangle 2"/>
          <p:cNvSpPr>
            <a:spLocks noGrp="1" noChangeArrowheads="1"/>
          </p:cNvSpPr>
          <p:nvPr>
            <p:ph type="title"/>
          </p:nvPr>
        </p:nvSpPr>
        <p:spPr/>
        <p:txBody>
          <a:bodyPr/>
          <a:lstStyle/>
          <a:p>
            <a:pPr eaLnBrk="1" hangingPunct="1"/>
            <a:r>
              <a:rPr lang="en-GB" dirty="0" smtClean="0"/>
              <a:t>Exercise 7 - Attending meetings </a:t>
            </a:r>
          </a:p>
        </p:txBody>
      </p:sp>
      <p:sp>
        <p:nvSpPr>
          <p:cNvPr id="452610" name="Rectangle 6"/>
          <p:cNvSpPr>
            <a:spLocks noGrp="1" noChangeArrowheads="1"/>
          </p:cNvSpPr>
          <p:nvPr>
            <p:ph idx="1"/>
          </p:nvPr>
        </p:nvSpPr>
        <p:spPr>
          <a:xfrm>
            <a:off x="457200" y="2060848"/>
            <a:ext cx="8229600" cy="4032448"/>
          </a:xfrm>
        </p:spPr>
        <p:txBody>
          <a:bodyPr>
            <a:normAutofit/>
          </a:bodyPr>
          <a:lstStyle/>
          <a:p>
            <a:pPr marL="0" indent="0" eaLnBrk="1" hangingPunct="1">
              <a:buNone/>
            </a:pPr>
            <a:r>
              <a:rPr lang="en-GB" sz="2400" dirty="0" smtClean="0"/>
              <a:t>Think about what you would do:</a:t>
            </a:r>
          </a:p>
          <a:p>
            <a:pPr marL="0" indent="0" eaLnBrk="1" hangingPunct="1">
              <a:buNone/>
            </a:pPr>
            <a:endParaRPr lang="en-GB" sz="2400" dirty="0" smtClean="0"/>
          </a:p>
          <a:p>
            <a:pPr marL="285750" lvl="1" eaLnBrk="1" hangingPunct="1">
              <a:spcAft>
                <a:spcPts val="1200"/>
              </a:spcAft>
              <a:buFont typeface="Arial" panose="020B0604020202020204" pitchFamily="34" charset="0"/>
              <a:buChar char="•"/>
            </a:pPr>
            <a:r>
              <a:rPr lang="en-GB" sz="2400" b="1" dirty="0" smtClean="0"/>
              <a:t>Before </a:t>
            </a:r>
            <a:r>
              <a:rPr lang="en-GB" sz="2400" dirty="0" smtClean="0"/>
              <a:t>you to go to the meeting?</a:t>
            </a:r>
          </a:p>
          <a:p>
            <a:pPr marL="285750" lvl="1" eaLnBrk="1" hangingPunct="1">
              <a:spcAft>
                <a:spcPts val="1200"/>
              </a:spcAft>
              <a:buFont typeface="Arial" panose="020B0604020202020204" pitchFamily="34" charset="0"/>
              <a:buChar char="•"/>
            </a:pPr>
            <a:r>
              <a:rPr lang="en-GB" sz="2400" b="1" dirty="0" smtClean="0"/>
              <a:t>During</a:t>
            </a:r>
            <a:r>
              <a:rPr lang="en-GB" sz="2400" dirty="0" smtClean="0"/>
              <a:t> the meeting?</a:t>
            </a:r>
          </a:p>
          <a:p>
            <a:pPr marL="285750" lvl="1" eaLnBrk="1" hangingPunct="1">
              <a:buFont typeface="Arial" panose="020B0604020202020204" pitchFamily="34" charset="0"/>
              <a:buChar char="•"/>
            </a:pPr>
            <a:r>
              <a:rPr lang="en-GB" sz="2400" b="1" dirty="0" smtClean="0"/>
              <a:t>After</a:t>
            </a:r>
            <a:r>
              <a:rPr lang="en-GB" sz="2400" dirty="0" smtClean="0"/>
              <a:t> the meeting?</a:t>
            </a:r>
          </a:p>
        </p:txBody>
      </p:sp>
    </p:spTree>
    <p:extLst>
      <p:ext uri="{BB962C8B-B14F-4D97-AF65-F5344CB8AC3E}">
        <p14:creationId xmlns:p14="http://schemas.microsoft.com/office/powerpoint/2010/main" val="17084547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7" name="Title 1"/>
          <p:cNvSpPr>
            <a:spLocks noGrp="1"/>
          </p:cNvSpPr>
          <p:nvPr>
            <p:ph type="title"/>
          </p:nvPr>
        </p:nvSpPr>
        <p:spPr/>
        <p:txBody>
          <a:bodyPr/>
          <a:lstStyle/>
          <a:p>
            <a:pPr eaLnBrk="1" hangingPunct="1"/>
            <a:r>
              <a:rPr lang="en-GB" b="1" dirty="0" smtClean="0"/>
              <a:t>Before</a:t>
            </a:r>
            <a:r>
              <a:rPr lang="en-GB" dirty="0" smtClean="0"/>
              <a:t> a meeting</a:t>
            </a:r>
          </a:p>
        </p:txBody>
      </p:sp>
      <p:sp>
        <p:nvSpPr>
          <p:cNvPr id="454658" name="Content Placeholder 2"/>
          <p:cNvSpPr>
            <a:spLocks noGrp="1"/>
          </p:cNvSpPr>
          <p:nvPr>
            <p:ph idx="1"/>
          </p:nvPr>
        </p:nvSpPr>
        <p:spPr>
          <a:xfrm>
            <a:off x="457200" y="1628800"/>
            <a:ext cx="8229600" cy="4032448"/>
          </a:xfrm>
        </p:spPr>
        <p:txBody>
          <a:bodyPr>
            <a:noAutofit/>
          </a:bodyPr>
          <a:lstStyle/>
          <a:p>
            <a:pPr eaLnBrk="1" hangingPunct="1">
              <a:spcAft>
                <a:spcPts val="600"/>
              </a:spcAft>
            </a:pPr>
            <a:r>
              <a:rPr lang="en-GB" sz="2200" dirty="0" smtClean="0"/>
              <a:t>Where and when is the meeting going to take place?</a:t>
            </a:r>
          </a:p>
          <a:p>
            <a:pPr eaLnBrk="1" hangingPunct="1">
              <a:spcAft>
                <a:spcPts val="600"/>
              </a:spcAft>
            </a:pPr>
            <a:r>
              <a:rPr lang="en-GB" sz="2200" dirty="0" smtClean="0"/>
              <a:t>Find out what your fellow apprentices think about their learning experience.</a:t>
            </a:r>
          </a:p>
          <a:p>
            <a:pPr eaLnBrk="1" hangingPunct="1">
              <a:spcAft>
                <a:spcPts val="600"/>
              </a:spcAft>
            </a:pPr>
            <a:r>
              <a:rPr lang="en-GB" sz="2200" dirty="0" smtClean="0"/>
              <a:t>Is there anything you want to put on the agenda? Get in touch with the Chair/Secretary.</a:t>
            </a:r>
          </a:p>
          <a:p>
            <a:pPr eaLnBrk="1" hangingPunct="1">
              <a:spcAft>
                <a:spcPts val="600"/>
              </a:spcAft>
            </a:pPr>
            <a:r>
              <a:rPr lang="en-GB" sz="2200" dirty="0" smtClean="0"/>
              <a:t>Read any of the papers that have been sent round, including the previous meeting’s minutes. </a:t>
            </a:r>
          </a:p>
          <a:p>
            <a:pPr eaLnBrk="1" hangingPunct="1"/>
            <a:r>
              <a:rPr lang="en-GB" sz="2200" dirty="0" smtClean="0"/>
              <a:t>Speak to other apprentice reps and in a college or university setting you can speak to other course reps and the students’ association.</a:t>
            </a:r>
          </a:p>
          <a:p>
            <a:pPr eaLnBrk="1" hangingPunct="1"/>
            <a:endParaRPr lang="en-GB" sz="2400" dirty="0" smtClean="0"/>
          </a:p>
        </p:txBody>
      </p:sp>
    </p:spTree>
    <p:extLst>
      <p:ext uri="{BB962C8B-B14F-4D97-AF65-F5344CB8AC3E}">
        <p14:creationId xmlns:p14="http://schemas.microsoft.com/office/powerpoint/2010/main" val="122356711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1" name="Title 1"/>
          <p:cNvSpPr>
            <a:spLocks noGrp="1"/>
          </p:cNvSpPr>
          <p:nvPr>
            <p:ph type="title"/>
          </p:nvPr>
        </p:nvSpPr>
        <p:spPr/>
        <p:txBody>
          <a:bodyPr/>
          <a:lstStyle/>
          <a:p>
            <a:pPr eaLnBrk="1" hangingPunct="1"/>
            <a:r>
              <a:rPr lang="en-GB" b="1" dirty="0" smtClean="0"/>
              <a:t>During</a:t>
            </a:r>
            <a:r>
              <a:rPr lang="en-GB" dirty="0" smtClean="0"/>
              <a:t> a meeting</a:t>
            </a:r>
          </a:p>
        </p:txBody>
      </p:sp>
      <p:sp>
        <p:nvSpPr>
          <p:cNvPr id="455682" name="Content Placeholder 2"/>
          <p:cNvSpPr>
            <a:spLocks noGrp="1"/>
          </p:cNvSpPr>
          <p:nvPr>
            <p:ph idx="1"/>
          </p:nvPr>
        </p:nvSpPr>
        <p:spPr>
          <a:xfrm>
            <a:off x="457200" y="1628800"/>
            <a:ext cx="8229600" cy="4032448"/>
          </a:xfrm>
        </p:spPr>
        <p:txBody>
          <a:bodyPr>
            <a:noAutofit/>
          </a:bodyPr>
          <a:lstStyle/>
          <a:p>
            <a:pPr eaLnBrk="1" hangingPunct="1"/>
            <a:r>
              <a:rPr lang="en-GB" sz="2400" dirty="0" smtClean="0"/>
              <a:t>Always be on time, if you are going to be late let the Chair/Secretary know before the meeting.</a:t>
            </a:r>
          </a:p>
          <a:p>
            <a:pPr eaLnBrk="1" hangingPunct="1"/>
            <a:r>
              <a:rPr lang="en-GB" sz="2400" dirty="0" smtClean="0"/>
              <a:t>Be prepared to take notes if necessary. </a:t>
            </a:r>
          </a:p>
          <a:p>
            <a:pPr eaLnBrk="1" hangingPunct="1"/>
            <a:r>
              <a:rPr lang="en-GB" sz="2400" dirty="0" smtClean="0"/>
              <a:t>Remember the A, B, C and D of effective feedback. </a:t>
            </a:r>
          </a:p>
          <a:p>
            <a:pPr eaLnBrk="1" hangingPunct="1"/>
            <a:r>
              <a:rPr lang="en-GB" sz="2400" dirty="0" smtClean="0"/>
              <a:t>Ask questions if you do not understand anything.</a:t>
            </a:r>
          </a:p>
          <a:p>
            <a:pPr eaLnBrk="1" hangingPunct="1"/>
            <a:r>
              <a:rPr lang="en-GB" sz="2400" dirty="0" smtClean="0"/>
              <a:t>Support other reps in the meeting.</a:t>
            </a:r>
          </a:p>
        </p:txBody>
      </p:sp>
    </p:spTree>
    <p:extLst>
      <p:ext uri="{BB962C8B-B14F-4D97-AF65-F5344CB8AC3E}">
        <p14:creationId xmlns:p14="http://schemas.microsoft.com/office/powerpoint/2010/main" val="153820518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5" name="Title 1"/>
          <p:cNvSpPr>
            <a:spLocks noGrp="1"/>
          </p:cNvSpPr>
          <p:nvPr>
            <p:ph type="title"/>
          </p:nvPr>
        </p:nvSpPr>
        <p:spPr/>
        <p:txBody>
          <a:bodyPr/>
          <a:lstStyle/>
          <a:p>
            <a:pPr eaLnBrk="1" hangingPunct="1"/>
            <a:r>
              <a:rPr lang="en-GB" b="1" dirty="0" smtClean="0"/>
              <a:t>After</a:t>
            </a:r>
            <a:r>
              <a:rPr lang="en-GB" dirty="0" smtClean="0"/>
              <a:t> a meeting</a:t>
            </a:r>
          </a:p>
        </p:txBody>
      </p:sp>
      <p:sp>
        <p:nvSpPr>
          <p:cNvPr id="456706" name="Content Placeholder 2"/>
          <p:cNvSpPr>
            <a:spLocks noGrp="1"/>
          </p:cNvSpPr>
          <p:nvPr>
            <p:ph idx="1"/>
          </p:nvPr>
        </p:nvSpPr>
        <p:spPr/>
        <p:txBody>
          <a:bodyPr>
            <a:normAutofit/>
          </a:bodyPr>
          <a:lstStyle/>
          <a:p>
            <a:pPr eaLnBrk="1" hangingPunct="1"/>
            <a:r>
              <a:rPr lang="en-GB" sz="2400" dirty="0" smtClean="0"/>
              <a:t>Report back to your fellow apprentices.</a:t>
            </a:r>
          </a:p>
          <a:p>
            <a:pPr eaLnBrk="1" hangingPunct="1"/>
            <a:r>
              <a:rPr lang="en-GB" sz="2400" dirty="0" smtClean="0"/>
              <a:t>Check the minutes.</a:t>
            </a:r>
          </a:p>
          <a:p>
            <a:pPr eaLnBrk="1" hangingPunct="1"/>
            <a:r>
              <a:rPr lang="en-GB" sz="2400" dirty="0" smtClean="0"/>
              <a:t>Do anything you have been asked to do.</a:t>
            </a:r>
          </a:p>
          <a:p>
            <a:pPr eaLnBrk="1" hangingPunct="1"/>
            <a:r>
              <a:rPr lang="en-GB" sz="2400" dirty="0" smtClean="0"/>
              <a:t>Follow up any areas of concern.</a:t>
            </a:r>
          </a:p>
          <a:p>
            <a:pPr eaLnBrk="1" hangingPunct="1"/>
            <a:r>
              <a:rPr lang="en-GB" sz="2400" dirty="0" smtClean="0"/>
              <a:t>Did you achieve what you wanted to achieve? If not what are you going to do about it?</a:t>
            </a:r>
          </a:p>
        </p:txBody>
      </p:sp>
    </p:spTree>
    <p:extLst>
      <p:ext uri="{BB962C8B-B14F-4D97-AF65-F5344CB8AC3E}">
        <p14:creationId xmlns:p14="http://schemas.microsoft.com/office/powerpoint/2010/main" val="193074971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2497" name="Title 1"/>
          <p:cNvSpPr>
            <a:spLocks noGrp="1"/>
          </p:cNvSpPr>
          <p:nvPr>
            <p:ph type="title"/>
          </p:nvPr>
        </p:nvSpPr>
        <p:spPr/>
        <p:txBody>
          <a:bodyPr/>
          <a:lstStyle/>
          <a:p>
            <a:r>
              <a:rPr lang="en-GB" smtClean="0"/>
              <a:t>Closing the loop</a:t>
            </a:r>
          </a:p>
        </p:txBody>
      </p:sp>
      <p:grpSp>
        <p:nvGrpSpPr>
          <p:cNvPr id="1002498" name="Group 11"/>
          <p:cNvGrpSpPr>
            <a:grpSpLocks/>
          </p:cNvGrpSpPr>
          <p:nvPr/>
        </p:nvGrpSpPr>
        <p:grpSpPr bwMode="auto">
          <a:xfrm>
            <a:off x="827088" y="1651000"/>
            <a:ext cx="3456880" cy="3794224"/>
            <a:chOff x="521" y="1040"/>
            <a:chExt cx="2026" cy="2209"/>
          </a:xfrm>
        </p:grpSpPr>
        <p:sp>
          <p:nvSpPr>
            <p:cNvPr id="1002500" name="_s3076"/>
            <p:cNvSpPr>
              <a:spLocks noChangeArrowheads="1" noTextEdit="1"/>
            </p:cNvSpPr>
            <p:nvPr/>
          </p:nvSpPr>
          <p:spPr bwMode="auto">
            <a:xfrm>
              <a:off x="785" y="1040"/>
              <a:ext cx="1499" cy="1611"/>
            </a:xfrm>
            <a:custGeom>
              <a:avLst/>
              <a:gdLst>
                <a:gd name="T0" fmla="*/ 6751087 w 21600"/>
                <a:gd name="T1" fmla="*/ 384704 h 21600"/>
                <a:gd name="T2" fmla="*/ 4229129 w 21600"/>
                <a:gd name="T3" fmla="*/ 4082238 h 21600"/>
                <a:gd name="T4" fmla="*/ 7537202 w 21600"/>
                <a:gd name="T5" fmla="*/ 4019509 h 21600"/>
                <a:gd name="T6" fmla="*/ 11086507 w 21600"/>
                <a:gd name="T7" fmla="*/ -2608243 h 21600"/>
                <a:gd name="T8" fmla="*/ 14165154 w 21600"/>
                <a:gd name="T9" fmla="*/ 2840320 h 21600"/>
                <a:gd name="T10" fmla="*/ 9768160 w 21600"/>
                <a:gd name="T11" fmla="*/ 6657024 h 21600"/>
                <a:gd name="T12" fmla="*/ 0 60000 65536"/>
                <a:gd name="T13" fmla="*/ 0 60000 65536"/>
                <a:gd name="T14" fmla="*/ 0 60000 65536"/>
                <a:gd name="T15" fmla="*/ 0 60000 65536"/>
                <a:gd name="T16" fmla="*/ 0 60000 65536"/>
                <a:gd name="T17" fmla="*/ 0 60000 65536"/>
                <a:gd name="T18" fmla="*/ 3170 w 21600"/>
                <a:gd name="T19" fmla="*/ 3164 h 21600"/>
                <a:gd name="T20" fmla="*/ 18430 w 21600"/>
                <a:gd name="T21" fmla="*/ 18436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tx1"/>
            </a:solidFill>
            <a:ln w="9525">
              <a:solidFill>
                <a:schemeClr val="tx1"/>
              </a:solidFill>
              <a:miter lim="800000"/>
              <a:headEnd/>
              <a:tailEnd/>
            </a:ln>
          </p:spPr>
          <p:txBody>
            <a:bodyPr anchor="ctr"/>
            <a:lstStyle/>
            <a:p>
              <a:endParaRPr lang="en-US">
                <a:solidFill>
                  <a:srgbClr val="002060"/>
                </a:solidFill>
              </a:endParaRPr>
            </a:p>
          </p:txBody>
        </p:sp>
        <p:sp>
          <p:nvSpPr>
            <p:cNvPr id="1002501" name="_s3077"/>
            <p:cNvSpPr>
              <a:spLocks noChangeArrowheads="1" noTextEdit="1"/>
            </p:cNvSpPr>
            <p:nvPr/>
          </p:nvSpPr>
          <p:spPr bwMode="auto">
            <a:xfrm rot="7200000">
              <a:off x="933" y="1475"/>
              <a:ext cx="1611" cy="1500"/>
            </a:xfrm>
            <a:custGeom>
              <a:avLst/>
              <a:gdLst>
                <a:gd name="T0" fmla="*/ 8367271 w 21600"/>
                <a:gd name="T1" fmla="*/ 310600 h 21600"/>
                <a:gd name="T2" fmla="*/ 5241569 w 21600"/>
                <a:gd name="T3" fmla="*/ 3295924 h 21600"/>
                <a:gd name="T4" fmla="*/ 9341584 w 21600"/>
                <a:gd name="T5" fmla="*/ 3245287 h 21600"/>
                <a:gd name="T6" fmla="*/ 13740565 w 21600"/>
                <a:gd name="T7" fmla="*/ -2105851 h 21600"/>
                <a:gd name="T8" fmla="*/ 17556223 w 21600"/>
                <a:gd name="T9" fmla="*/ 2293222 h 21600"/>
                <a:gd name="T10" fmla="*/ 12106625 w 21600"/>
                <a:gd name="T11" fmla="*/ 5374765 h 21600"/>
                <a:gd name="T12" fmla="*/ 0 60000 65536"/>
                <a:gd name="T13" fmla="*/ 0 60000 65536"/>
                <a:gd name="T14" fmla="*/ 0 60000 65536"/>
                <a:gd name="T15" fmla="*/ 0 60000 65536"/>
                <a:gd name="T16" fmla="*/ 0 60000 65536"/>
                <a:gd name="T17" fmla="*/ 0 60000 65536"/>
                <a:gd name="T18" fmla="*/ 3164 w 21600"/>
                <a:gd name="T19" fmla="*/ 3168 h 21600"/>
                <a:gd name="T20" fmla="*/ 18436 w 21600"/>
                <a:gd name="T21" fmla="*/ 18432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tx1"/>
            </a:solidFill>
            <a:ln w="9525">
              <a:solidFill>
                <a:schemeClr val="tx1"/>
              </a:solidFill>
              <a:miter lim="800000"/>
              <a:headEnd/>
              <a:tailEnd/>
            </a:ln>
          </p:spPr>
          <p:txBody>
            <a:bodyPr anchor="ctr"/>
            <a:lstStyle/>
            <a:p>
              <a:endParaRPr lang="en-US"/>
            </a:p>
          </p:txBody>
        </p:sp>
        <p:sp>
          <p:nvSpPr>
            <p:cNvPr id="1002502" name="_s3078"/>
            <p:cNvSpPr>
              <a:spLocks noChangeArrowheads="1" noTextEdit="1"/>
            </p:cNvSpPr>
            <p:nvPr/>
          </p:nvSpPr>
          <p:spPr bwMode="auto">
            <a:xfrm rot="-7200000">
              <a:off x="525" y="1477"/>
              <a:ext cx="1611" cy="1499"/>
            </a:xfrm>
            <a:custGeom>
              <a:avLst/>
              <a:gdLst>
                <a:gd name="T0" fmla="*/ 8367271 w 21600"/>
                <a:gd name="T1" fmla="*/ 310393 h 21600"/>
                <a:gd name="T2" fmla="*/ 5241569 w 21600"/>
                <a:gd name="T3" fmla="*/ 3293727 h 21600"/>
                <a:gd name="T4" fmla="*/ 9341584 w 21600"/>
                <a:gd name="T5" fmla="*/ 3243123 h 21600"/>
                <a:gd name="T6" fmla="*/ 13740565 w 21600"/>
                <a:gd name="T7" fmla="*/ -2104447 h 21600"/>
                <a:gd name="T8" fmla="*/ 17556223 w 21600"/>
                <a:gd name="T9" fmla="*/ 2291693 h 21600"/>
                <a:gd name="T10" fmla="*/ 12106625 w 21600"/>
                <a:gd name="T11" fmla="*/ 5371182 h 21600"/>
                <a:gd name="T12" fmla="*/ 0 60000 65536"/>
                <a:gd name="T13" fmla="*/ 0 60000 65536"/>
                <a:gd name="T14" fmla="*/ 0 60000 65536"/>
                <a:gd name="T15" fmla="*/ 0 60000 65536"/>
                <a:gd name="T16" fmla="*/ 0 60000 65536"/>
                <a:gd name="T17" fmla="*/ 0 60000 65536"/>
                <a:gd name="T18" fmla="*/ 3164 w 21600"/>
                <a:gd name="T19" fmla="*/ 3170 h 21600"/>
                <a:gd name="T20" fmla="*/ 18436 w 21600"/>
                <a:gd name="T21" fmla="*/ 18430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2050" y="3709"/>
                  </a:moveTo>
                  <a:cubicBezTo>
                    <a:pt x="11637" y="3636"/>
                    <a:pt x="11219" y="3600"/>
                    <a:pt x="10800" y="3600"/>
                  </a:cubicBezTo>
                  <a:cubicBezTo>
                    <a:pt x="9107" y="3599"/>
                    <a:pt x="7468" y="4196"/>
                    <a:pt x="6171" y="5284"/>
                  </a:cubicBezTo>
                  <a:lnTo>
                    <a:pt x="3857" y="2526"/>
                  </a:lnTo>
                  <a:cubicBezTo>
                    <a:pt x="5802" y="894"/>
                    <a:pt x="8260" y="-1"/>
                    <a:pt x="10800" y="0"/>
                  </a:cubicBezTo>
                  <a:cubicBezTo>
                    <a:pt x="11428" y="0"/>
                    <a:pt x="12056" y="54"/>
                    <a:pt x="12675" y="164"/>
                  </a:cubicBezTo>
                  <a:lnTo>
                    <a:pt x="13144" y="-2495"/>
                  </a:lnTo>
                  <a:lnTo>
                    <a:pt x="16794" y="2717"/>
                  </a:lnTo>
                  <a:lnTo>
                    <a:pt x="11581" y="6368"/>
                  </a:lnTo>
                  <a:lnTo>
                    <a:pt x="12050" y="3709"/>
                  </a:lnTo>
                  <a:close/>
                </a:path>
              </a:pathLst>
            </a:custGeom>
            <a:solidFill>
              <a:schemeClr val="tx1"/>
            </a:solidFill>
            <a:ln w="9525">
              <a:solidFill>
                <a:schemeClr val="tx1"/>
              </a:solidFill>
              <a:miter lim="800000"/>
              <a:headEnd/>
              <a:tailEnd/>
            </a:ln>
          </p:spPr>
          <p:txBody>
            <a:bodyPr anchor="ctr"/>
            <a:lstStyle/>
            <a:p>
              <a:endParaRPr lang="en-US"/>
            </a:p>
          </p:txBody>
        </p:sp>
        <p:sp>
          <p:nvSpPr>
            <p:cNvPr id="1002503" name="_s3079"/>
            <p:cNvSpPr>
              <a:spLocks noChangeArrowheads="1"/>
            </p:cNvSpPr>
            <p:nvPr/>
          </p:nvSpPr>
          <p:spPr bwMode="auto">
            <a:xfrm>
              <a:off x="1946" y="1333"/>
              <a:ext cx="601" cy="646"/>
            </a:xfrm>
            <a:prstGeom prst="rect">
              <a:avLst/>
            </a:prstGeom>
            <a:noFill/>
            <a:ln w="9525">
              <a:noFill/>
              <a:miter lim="800000"/>
              <a:headEnd/>
              <a:tailEnd/>
            </a:ln>
          </p:spPr>
          <p:txBody>
            <a:bodyPr wrap="none" lIns="0" tIns="0" rIns="0" bIns="0" anchor="ctr"/>
            <a:lstStyle/>
            <a:p>
              <a:pPr algn="ctr"/>
              <a:r>
                <a:rPr lang="en-GB" sz="2400" b="0" dirty="0">
                  <a:solidFill>
                    <a:srgbClr val="002060"/>
                  </a:solidFill>
                </a:rPr>
                <a:t>Identify </a:t>
              </a:r>
            </a:p>
            <a:p>
              <a:pPr algn="ctr"/>
              <a:r>
                <a:rPr lang="en-GB" sz="2400" b="0" dirty="0">
                  <a:solidFill>
                    <a:srgbClr val="002060"/>
                  </a:solidFill>
                </a:rPr>
                <a:t>the issue </a:t>
              </a:r>
            </a:p>
          </p:txBody>
        </p:sp>
        <p:sp>
          <p:nvSpPr>
            <p:cNvPr id="1002504" name="_s3080"/>
            <p:cNvSpPr>
              <a:spLocks noChangeArrowheads="1"/>
            </p:cNvSpPr>
            <p:nvPr/>
          </p:nvSpPr>
          <p:spPr bwMode="auto">
            <a:xfrm>
              <a:off x="1292" y="2603"/>
              <a:ext cx="601" cy="646"/>
            </a:xfrm>
            <a:prstGeom prst="rect">
              <a:avLst/>
            </a:prstGeom>
            <a:noFill/>
            <a:ln w="9525">
              <a:noFill/>
              <a:miter lim="800000"/>
              <a:headEnd/>
              <a:tailEnd/>
            </a:ln>
          </p:spPr>
          <p:txBody>
            <a:bodyPr wrap="none" lIns="0" tIns="0" rIns="0" bIns="0" anchor="ctr"/>
            <a:lstStyle/>
            <a:p>
              <a:pPr algn="ctr"/>
              <a:endParaRPr lang="en-GB" sz="1000" dirty="0">
                <a:solidFill>
                  <a:schemeClr val="tx2"/>
                </a:solidFill>
              </a:endParaRPr>
            </a:p>
            <a:p>
              <a:pPr algn="ctr"/>
              <a:endParaRPr lang="en-GB" sz="1000" dirty="0">
                <a:solidFill>
                  <a:schemeClr val="tx2"/>
                </a:solidFill>
              </a:endParaRPr>
            </a:p>
            <a:p>
              <a:pPr algn="ctr"/>
              <a:endParaRPr lang="en-GB" sz="1000" dirty="0">
                <a:solidFill>
                  <a:schemeClr val="tx2"/>
                </a:solidFill>
              </a:endParaRPr>
            </a:p>
            <a:p>
              <a:pPr algn="ctr"/>
              <a:r>
                <a:rPr lang="en-GB" sz="2400" b="0" dirty="0">
                  <a:solidFill>
                    <a:srgbClr val="002060"/>
                  </a:solidFill>
                </a:rPr>
                <a:t>Develop &amp; </a:t>
              </a:r>
            </a:p>
            <a:p>
              <a:pPr algn="ctr"/>
              <a:r>
                <a:rPr lang="en-GB" sz="2400" b="0" dirty="0">
                  <a:solidFill>
                    <a:srgbClr val="002060"/>
                  </a:solidFill>
                </a:rPr>
                <a:t>implement </a:t>
              </a:r>
            </a:p>
            <a:p>
              <a:pPr algn="ctr"/>
              <a:r>
                <a:rPr lang="en-GB" sz="2400" b="0" dirty="0">
                  <a:solidFill>
                    <a:srgbClr val="002060"/>
                  </a:solidFill>
                </a:rPr>
                <a:t>the solution</a:t>
              </a:r>
            </a:p>
          </p:txBody>
        </p:sp>
        <p:sp>
          <p:nvSpPr>
            <p:cNvPr id="1002505" name="_s3081"/>
            <p:cNvSpPr>
              <a:spLocks noChangeArrowheads="1"/>
            </p:cNvSpPr>
            <p:nvPr/>
          </p:nvSpPr>
          <p:spPr bwMode="auto">
            <a:xfrm>
              <a:off x="521" y="1334"/>
              <a:ext cx="601" cy="646"/>
            </a:xfrm>
            <a:prstGeom prst="rect">
              <a:avLst/>
            </a:prstGeom>
            <a:noFill/>
            <a:ln w="9525">
              <a:noFill/>
              <a:miter lim="800000"/>
              <a:headEnd/>
              <a:tailEnd/>
            </a:ln>
          </p:spPr>
          <p:txBody>
            <a:bodyPr wrap="none" lIns="0" tIns="0" rIns="0" bIns="0" anchor="ctr"/>
            <a:lstStyle/>
            <a:p>
              <a:pPr algn="ctr"/>
              <a:r>
                <a:rPr lang="en-GB" sz="2400" b="1" dirty="0">
                  <a:solidFill>
                    <a:srgbClr val="FF0000"/>
                  </a:solidFill>
                </a:rPr>
                <a:t>Feedback</a:t>
              </a:r>
            </a:p>
          </p:txBody>
        </p:sp>
      </p:grpSp>
      <p:sp>
        <p:nvSpPr>
          <p:cNvPr id="1002499" name="TextBox 19"/>
          <p:cNvSpPr txBox="1">
            <a:spLocks noChangeArrowheads="1"/>
          </p:cNvSpPr>
          <p:nvPr/>
        </p:nvSpPr>
        <p:spPr bwMode="auto">
          <a:xfrm>
            <a:off x="4572000" y="1844675"/>
            <a:ext cx="3887788" cy="2554545"/>
          </a:xfrm>
          <a:prstGeom prst="rect">
            <a:avLst/>
          </a:prstGeom>
          <a:noFill/>
          <a:ln w="9525">
            <a:noFill/>
            <a:miter lim="800000"/>
            <a:headEnd/>
            <a:tailEnd/>
          </a:ln>
        </p:spPr>
        <p:txBody>
          <a:bodyPr>
            <a:spAutoFit/>
          </a:bodyPr>
          <a:lstStyle/>
          <a:p>
            <a:pPr algn="ctr"/>
            <a:r>
              <a:rPr lang="en-GB" sz="4000" dirty="0">
                <a:solidFill>
                  <a:srgbClr val="002060"/>
                </a:solidFill>
              </a:rPr>
              <a:t>Don’t forget to </a:t>
            </a:r>
          </a:p>
          <a:p>
            <a:pPr algn="ctr"/>
            <a:r>
              <a:rPr lang="en-GB" sz="4000" dirty="0" smtClean="0">
                <a:solidFill>
                  <a:srgbClr val="FF0000"/>
                </a:solidFill>
              </a:rPr>
              <a:t>Feed back</a:t>
            </a:r>
            <a:endParaRPr lang="en-GB" sz="4000" dirty="0">
              <a:solidFill>
                <a:srgbClr val="FF0000"/>
              </a:solidFill>
            </a:endParaRPr>
          </a:p>
          <a:p>
            <a:pPr algn="ctr"/>
            <a:r>
              <a:rPr lang="en-GB" sz="4000" dirty="0">
                <a:solidFill>
                  <a:srgbClr val="002060"/>
                </a:solidFill>
              </a:rPr>
              <a:t>what you have achieved!!</a:t>
            </a:r>
          </a:p>
        </p:txBody>
      </p:sp>
    </p:spTree>
    <p:extLst>
      <p:ext uri="{BB962C8B-B14F-4D97-AF65-F5344CB8AC3E}">
        <p14:creationId xmlns:p14="http://schemas.microsoft.com/office/powerpoint/2010/main" val="4148236120"/>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3" name="Rectangle 2"/>
          <p:cNvSpPr>
            <a:spLocks noGrp="1" noChangeArrowheads="1"/>
          </p:cNvSpPr>
          <p:nvPr>
            <p:ph type="title"/>
          </p:nvPr>
        </p:nvSpPr>
        <p:spPr/>
        <p:txBody>
          <a:bodyPr/>
          <a:lstStyle/>
          <a:p>
            <a:r>
              <a:rPr lang="en-GB" smtClean="0"/>
              <a:t>Closing the loop	</a:t>
            </a:r>
          </a:p>
        </p:txBody>
      </p:sp>
      <p:sp>
        <p:nvSpPr>
          <p:cNvPr id="458754" name="Rectangle 3"/>
          <p:cNvSpPr>
            <a:spLocks noGrp="1" noChangeArrowheads="1"/>
          </p:cNvSpPr>
          <p:nvPr>
            <p:ph idx="1"/>
          </p:nvPr>
        </p:nvSpPr>
        <p:spPr/>
        <p:txBody>
          <a:bodyPr>
            <a:normAutofit/>
          </a:bodyPr>
          <a:lstStyle/>
          <a:p>
            <a:r>
              <a:rPr lang="en-GB" sz="2400" dirty="0" smtClean="0">
                <a:solidFill>
                  <a:schemeClr val="accent5">
                    <a:lumMod val="50000"/>
                  </a:schemeClr>
                </a:solidFill>
              </a:rPr>
              <a:t>Report back directly to the group.</a:t>
            </a:r>
          </a:p>
          <a:p>
            <a:r>
              <a:rPr lang="en-GB" sz="2400" dirty="0" smtClean="0"/>
              <a:t>Emails.</a:t>
            </a:r>
          </a:p>
          <a:p>
            <a:r>
              <a:rPr lang="en-GB" sz="2400" dirty="0" smtClean="0"/>
              <a:t>Face to face chats.</a:t>
            </a:r>
          </a:p>
          <a:p>
            <a:r>
              <a:rPr lang="en-GB" sz="2400" dirty="0" smtClean="0"/>
              <a:t>Surveys.</a:t>
            </a:r>
          </a:p>
          <a:p>
            <a:r>
              <a:rPr lang="en-GB" sz="2400" dirty="0" smtClean="0"/>
              <a:t>Online spaces:</a:t>
            </a:r>
          </a:p>
          <a:p>
            <a:pPr lvl="1"/>
            <a:r>
              <a:rPr lang="en-GB" sz="2400" dirty="0" smtClean="0"/>
              <a:t>Facebook.</a:t>
            </a:r>
          </a:p>
          <a:p>
            <a:pPr lvl="1"/>
            <a:r>
              <a:rPr lang="en-GB" sz="2400" dirty="0" smtClean="0"/>
              <a:t>Twitter.</a:t>
            </a:r>
          </a:p>
          <a:p>
            <a:pPr lvl="1"/>
            <a:r>
              <a:rPr lang="en-GB" sz="2400" dirty="0" smtClean="0"/>
              <a:t>Virtual Learning Environments.</a:t>
            </a:r>
          </a:p>
        </p:txBody>
      </p:sp>
      <p:sp>
        <p:nvSpPr>
          <p:cNvPr id="458755" name="Rectangle 4"/>
          <p:cNvSpPr>
            <a:spLocks noGrp="1" noChangeArrowheads="1"/>
          </p:cNvSpPr>
          <p:nvPr>
            <p:ph type="body" sz="half" idx="4294967295"/>
          </p:nvPr>
        </p:nvSpPr>
        <p:spPr>
          <a:xfrm>
            <a:off x="5105400" y="1484313"/>
            <a:ext cx="4038600" cy="3989387"/>
          </a:xfrm>
        </p:spPr>
        <p:txBody>
          <a:bodyPr/>
          <a:lstStyle/>
          <a:p>
            <a:endParaRPr lang="en-GB" dirty="0" smtClean="0"/>
          </a:p>
          <a:p>
            <a:endParaRPr lang="en-GB" sz="2000" dirty="0" smtClean="0"/>
          </a:p>
        </p:txBody>
      </p:sp>
    </p:spTree>
    <p:extLst>
      <p:ext uri="{BB962C8B-B14F-4D97-AF65-F5344CB8AC3E}">
        <p14:creationId xmlns:p14="http://schemas.microsoft.com/office/powerpoint/2010/main" val="32390189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5" name="Rectangle 2"/>
          <p:cNvSpPr>
            <a:spLocks noGrp="1" noChangeArrowheads="1"/>
          </p:cNvSpPr>
          <p:nvPr>
            <p:ph type="title"/>
          </p:nvPr>
        </p:nvSpPr>
        <p:spPr/>
        <p:txBody>
          <a:bodyPr>
            <a:normAutofit/>
          </a:bodyPr>
          <a:lstStyle/>
          <a:p>
            <a:pPr eaLnBrk="1" hangingPunct="1"/>
            <a:r>
              <a:rPr lang="en-GB" sz="3400" dirty="0" smtClean="0"/>
              <a:t>Learning outcomes for today</a:t>
            </a:r>
          </a:p>
        </p:txBody>
      </p:sp>
      <p:sp>
        <p:nvSpPr>
          <p:cNvPr id="431106" name="Rectangle 5"/>
          <p:cNvSpPr>
            <a:spLocks noGrp="1" noChangeArrowheads="1"/>
          </p:cNvSpPr>
          <p:nvPr>
            <p:ph idx="1"/>
          </p:nvPr>
        </p:nvSpPr>
        <p:spPr/>
        <p:txBody>
          <a:bodyPr>
            <a:noAutofit/>
          </a:bodyPr>
          <a:lstStyle/>
          <a:p>
            <a:pPr marL="342900" lvl="1" indent="-342900">
              <a:spcAft>
                <a:spcPts val="1200"/>
              </a:spcAft>
              <a:buSzPct val="100000"/>
              <a:buFont typeface="Arial" panose="020B0604020202020204" pitchFamily="34" charset="0"/>
              <a:buChar char="•"/>
            </a:pPr>
            <a:r>
              <a:rPr lang="en-GB" sz="2200" dirty="0" smtClean="0"/>
              <a:t>Develop your understanding of the apprentice rep role and describe the work involved in being an apprentice rep.</a:t>
            </a:r>
          </a:p>
          <a:p>
            <a:pPr marL="342900" lvl="1" indent="-342900">
              <a:spcAft>
                <a:spcPts val="1200"/>
              </a:spcAft>
              <a:buSzPct val="100000"/>
              <a:buFont typeface="Arial" panose="020B0604020202020204" pitchFamily="34" charset="0"/>
              <a:buChar char="•"/>
            </a:pPr>
            <a:r>
              <a:rPr lang="en-GB" sz="2200" dirty="0" smtClean="0"/>
              <a:t>Discuss the Apprentice </a:t>
            </a:r>
            <a:r>
              <a:rPr lang="en-GB" sz="2200" dirty="0"/>
              <a:t>L</a:t>
            </a:r>
            <a:r>
              <a:rPr lang="en-GB" sz="2200" dirty="0" smtClean="0"/>
              <a:t>earning Experience (ALE) and explore how you can use it to assist you in your role as an apprentice rep.</a:t>
            </a:r>
          </a:p>
          <a:p>
            <a:pPr marL="342900" lvl="1" indent="-342900">
              <a:spcAft>
                <a:spcPts val="1200"/>
              </a:spcAft>
              <a:buSzPct val="100000"/>
              <a:buFont typeface="Arial" panose="020B0604020202020204" pitchFamily="34" charset="0"/>
              <a:buChar char="•"/>
            </a:pPr>
            <a:r>
              <a:rPr lang="en-GB" sz="2200" dirty="0" smtClean="0"/>
              <a:t>Develop some of the skills you will use as an apprentice rep.</a:t>
            </a:r>
          </a:p>
          <a:p>
            <a:pPr marL="342900" lvl="1" indent="-342900">
              <a:buSzPct val="100000"/>
              <a:buFont typeface="Arial" panose="020B0604020202020204" pitchFamily="34" charset="0"/>
              <a:buChar char="•"/>
            </a:pPr>
            <a:r>
              <a:rPr lang="en-GB" sz="2200" dirty="0" smtClean="0"/>
              <a:t>Access support to you as a rep.</a:t>
            </a:r>
          </a:p>
        </p:txBody>
      </p:sp>
    </p:spTree>
    <p:extLst>
      <p:ext uri="{BB962C8B-B14F-4D97-AF65-F5344CB8AC3E}">
        <p14:creationId xmlns:p14="http://schemas.microsoft.com/office/powerpoint/2010/main" val="336591276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4545" name="Rectangle 2"/>
          <p:cNvSpPr>
            <a:spLocks noGrp="1" noChangeArrowheads="1"/>
          </p:cNvSpPr>
          <p:nvPr>
            <p:ph type="title"/>
          </p:nvPr>
        </p:nvSpPr>
        <p:spPr/>
        <p:txBody>
          <a:bodyPr/>
          <a:lstStyle/>
          <a:p>
            <a:r>
              <a:rPr lang="en-GB" dirty="0" smtClean="0"/>
              <a:t>Support available to you</a:t>
            </a:r>
          </a:p>
        </p:txBody>
      </p:sp>
      <p:sp>
        <p:nvSpPr>
          <p:cNvPr id="1004546" name="Rectangle 3"/>
          <p:cNvSpPr>
            <a:spLocks noGrp="1" noChangeArrowheads="1"/>
          </p:cNvSpPr>
          <p:nvPr>
            <p:ph type="body" idx="1"/>
          </p:nvPr>
        </p:nvSpPr>
        <p:spPr/>
        <p:txBody>
          <a:bodyPr>
            <a:normAutofit lnSpcReduction="10000"/>
          </a:bodyPr>
          <a:lstStyle/>
          <a:p>
            <a:pPr>
              <a:spcAft>
                <a:spcPct val="20000"/>
              </a:spcAft>
            </a:pPr>
            <a:r>
              <a:rPr lang="en-GB" sz="2400" dirty="0" smtClean="0"/>
              <a:t>National Society of </a:t>
            </a:r>
            <a:r>
              <a:rPr lang="en-GB" sz="2400" dirty="0"/>
              <a:t>Apprentices Scotland via  </a:t>
            </a:r>
            <a:r>
              <a:rPr lang="en-GB" sz="2400" dirty="0">
                <a:hlinkClick r:id="rId2"/>
              </a:rPr>
              <a:t>http://nsoascotland.co.uk</a:t>
            </a:r>
            <a:r>
              <a:rPr lang="en-GB" sz="2400" dirty="0" smtClean="0">
                <a:hlinkClick r:id="rId2"/>
              </a:rPr>
              <a:t>/</a:t>
            </a:r>
            <a:r>
              <a:rPr lang="en-GB" sz="2400" dirty="0" smtClean="0"/>
              <a:t> </a:t>
            </a:r>
          </a:p>
          <a:p>
            <a:pPr eaLnBrk="1" hangingPunct="1">
              <a:spcAft>
                <a:spcPct val="20000"/>
              </a:spcAft>
            </a:pPr>
            <a:r>
              <a:rPr lang="en-GB" sz="2400" dirty="0" smtClean="0"/>
              <a:t>Online training resources are available via </a:t>
            </a:r>
            <a:r>
              <a:rPr lang="en-GB" sz="2400" dirty="0" smtClean="0">
                <a:solidFill>
                  <a:srgbClr val="FF0000"/>
                </a:solidFill>
                <a:hlinkClick r:id="rId3"/>
              </a:rPr>
              <a:t>www.sparqs.ac.uk</a:t>
            </a:r>
            <a:r>
              <a:rPr lang="en-GB" sz="2400" dirty="0" smtClean="0">
                <a:solidFill>
                  <a:srgbClr val="FF0000"/>
                </a:solidFill>
              </a:rPr>
              <a:t> </a:t>
            </a:r>
          </a:p>
          <a:p>
            <a:pPr eaLnBrk="1" hangingPunct="1">
              <a:spcAft>
                <a:spcPct val="20000"/>
              </a:spcAft>
            </a:pPr>
            <a:r>
              <a:rPr lang="en-GB" sz="2400" dirty="0" smtClean="0"/>
              <a:t>NUS Scotland, the national student representative body, can support you. Visit </a:t>
            </a:r>
            <a:r>
              <a:rPr lang="en-GB" sz="2400" dirty="0" smtClean="0">
                <a:hlinkClick r:id="rId4"/>
              </a:rPr>
              <a:t>www.nus.org.uk</a:t>
            </a:r>
            <a:r>
              <a:rPr lang="en-GB" sz="2400" dirty="0" smtClean="0"/>
              <a:t> for more information.</a:t>
            </a:r>
          </a:p>
          <a:p>
            <a:pPr eaLnBrk="1" hangingPunct="1">
              <a:spcAft>
                <a:spcPct val="20000"/>
              </a:spcAft>
            </a:pPr>
            <a:r>
              <a:rPr lang="en-GB" sz="2400" dirty="0" smtClean="0"/>
              <a:t>Students’ Associations.</a:t>
            </a:r>
          </a:p>
          <a:p>
            <a:pPr eaLnBrk="1" hangingPunct="1">
              <a:spcAft>
                <a:spcPct val="20000"/>
              </a:spcAft>
            </a:pPr>
            <a:r>
              <a:rPr lang="en-GB" sz="2400" dirty="0" smtClean="0"/>
              <a:t>Trade Unions/Employer Engagement Schemes.</a:t>
            </a:r>
            <a:endParaRPr lang="en-GB" dirty="0"/>
          </a:p>
          <a:p>
            <a:pPr eaLnBrk="1" hangingPunct="1">
              <a:spcAft>
                <a:spcPct val="20000"/>
              </a:spcAft>
            </a:pPr>
            <a:endParaRPr lang="en-GB" sz="1050" dirty="0" smtClean="0"/>
          </a:p>
        </p:txBody>
      </p:sp>
    </p:spTree>
    <p:extLst>
      <p:ext uri="{BB962C8B-B14F-4D97-AF65-F5344CB8AC3E}">
        <p14:creationId xmlns:p14="http://schemas.microsoft.com/office/powerpoint/2010/main" val="23713269"/>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7" name="Rectangle 2"/>
          <p:cNvSpPr>
            <a:spLocks noGrp="1" noChangeArrowheads="1"/>
          </p:cNvSpPr>
          <p:nvPr>
            <p:ph type="title"/>
          </p:nvPr>
        </p:nvSpPr>
        <p:spPr/>
        <p:txBody>
          <a:bodyPr/>
          <a:lstStyle/>
          <a:p>
            <a:pPr eaLnBrk="1" hangingPunct="1"/>
            <a:r>
              <a:rPr lang="en-GB" smtClean="0"/>
              <a:t>Your future rep career</a:t>
            </a:r>
            <a:endParaRPr lang="en-GB" b="1" smtClean="0"/>
          </a:p>
        </p:txBody>
      </p:sp>
      <p:sp>
        <p:nvSpPr>
          <p:cNvPr id="459778" name="Rectangle 4"/>
          <p:cNvSpPr>
            <a:spLocks noGrp="1" noChangeArrowheads="1"/>
          </p:cNvSpPr>
          <p:nvPr>
            <p:ph idx="1"/>
          </p:nvPr>
        </p:nvSpPr>
        <p:spPr>
          <a:xfrm>
            <a:off x="457200" y="1772816"/>
            <a:ext cx="8686800" cy="4320480"/>
          </a:xfrm>
        </p:spPr>
        <p:txBody>
          <a:bodyPr>
            <a:noAutofit/>
          </a:bodyPr>
          <a:lstStyle/>
          <a:p>
            <a:pPr eaLnBrk="1" hangingPunct="1">
              <a:spcAft>
                <a:spcPct val="20000"/>
              </a:spcAft>
            </a:pPr>
            <a:r>
              <a:rPr lang="en-GB" sz="2200" dirty="0" smtClean="0"/>
              <a:t>Online training resources are available via </a:t>
            </a:r>
            <a:r>
              <a:rPr lang="en-GB" sz="2200" dirty="0" smtClean="0">
                <a:solidFill>
                  <a:srgbClr val="0070C0"/>
                </a:solidFill>
                <a:hlinkClick r:id="rId3"/>
              </a:rPr>
              <a:t>www.sparqs.ac.uk</a:t>
            </a:r>
            <a:endParaRPr lang="en-GB" sz="2200" dirty="0" smtClean="0">
              <a:solidFill>
                <a:srgbClr val="0070C0"/>
              </a:solidFill>
            </a:endParaRPr>
          </a:p>
          <a:p>
            <a:pPr eaLnBrk="1" hangingPunct="1">
              <a:spcAft>
                <a:spcPct val="20000"/>
              </a:spcAft>
            </a:pPr>
            <a:r>
              <a:rPr lang="en-GB" sz="2200" dirty="0" smtClean="0"/>
              <a:t>If you’re interested in becoming a sparqs Associate Trainer, recruitment takes place around February/March each year. </a:t>
            </a:r>
          </a:p>
          <a:p>
            <a:pPr eaLnBrk="1" hangingPunct="1">
              <a:spcAft>
                <a:spcPct val="20000"/>
              </a:spcAft>
            </a:pPr>
            <a:r>
              <a:rPr lang="en-GB" sz="2200" dirty="0" smtClean="0"/>
              <a:t>For further info about any of these opportunities, contact us at </a:t>
            </a:r>
            <a:r>
              <a:rPr lang="en-GB" sz="2200" dirty="0" smtClean="0">
                <a:hlinkClick r:id="rId4"/>
              </a:rPr>
              <a:t>admin@sparqs.ac.uk</a:t>
            </a:r>
            <a:r>
              <a:rPr lang="en-GB" sz="2200" dirty="0" smtClean="0"/>
              <a:t> </a:t>
            </a:r>
          </a:p>
          <a:p>
            <a:pPr marL="0" indent="0" eaLnBrk="1" hangingPunct="1">
              <a:spcAft>
                <a:spcPct val="20000"/>
              </a:spcAft>
              <a:buNone/>
            </a:pPr>
            <a:endParaRPr lang="en-GB" sz="2200" dirty="0" smtClean="0">
              <a:solidFill>
                <a:srgbClr val="FF0000"/>
              </a:solidFill>
            </a:endParaRPr>
          </a:p>
        </p:txBody>
      </p:sp>
    </p:spTree>
    <p:extLst>
      <p:ext uri="{BB962C8B-B14F-4D97-AF65-F5344CB8AC3E}">
        <p14:creationId xmlns:p14="http://schemas.microsoft.com/office/powerpoint/2010/main" val="174077698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49" name="Rectangle 2"/>
          <p:cNvSpPr>
            <a:spLocks noGrp="1" noChangeArrowheads="1"/>
          </p:cNvSpPr>
          <p:nvPr>
            <p:ph type="title"/>
          </p:nvPr>
        </p:nvSpPr>
        <p:spPr/>
        <p:txBody>
          <a:bodyPr>
            <a:normAutofit/>
          </a:bodyPr>
          <a:lstStyle/>
          <a:p>
            <a:pPr eaLnBrk="1" hangingPunct="1"/>
            <a:r>
              <a:rPr lang="en-GB" sz="3400" dirty="0" smtClean="0"/>
              <a:t>Learning outcomes for today</a:t>
            </a:r>
          </a:p>
        </p:txBody>
      </p:sp>
      <p:sp>
        <p:nvSpPr>
          <p:cNvPr id="462850" name="Rectangle 5"/>
          <p:cNvSpPr>
            <a:spLocks noGrp="1" noChangeArrowheads="1"/>
          </p:cNvSpPr>
          <p:nvPr>
            <p:ph idx="1"/>
          </p:nvPr>
        </p:nvSpPr>
        <p:spPr>
          <a:xfrm>
            <a:off x="457200" y="1556792"/>
            <a:ext cx="8229600" cy="4248472"/>
          </a:xfrm>
        </p:spPr>
        <p:txBody>
          <a:bodyPr>
            <a:noAutofit/>
          </a:bodyPr>
          <a:lstStyle/>
          <a:p>
            <a:pPr eaLnBrk="1" hangingPunct="1">
              <a:buFont typeface="Wingdings" pitchFamily="2" charset="2"/>
              <a:buNone/>
            </a:pPr>
            <a:r>
              <a:rPr lang="en-GB" sz="2200" dirty="0" smtClean="0"/>
              <a:t>Reflecting on today’s training, have you…</a:t>
            </a:r>
          </a:p>
          <a:p>
            <a:pPr eaLnBrk="1" hangingPunct="1">
              <a:buFont typeface="Wingdings" pitchFamily="2" charset="2"/>
              <a:buNone/>
            </a:pPr>
            <a:endParaRPr lang="en-GB" sz="1200" dirty="0" smtClean="0"/>
          </a:p>
          <a:p>
            <a:pPr marL="342900" lvl="1" indent="-342900" eaLnBrk="1" hangingPunct="1">
              <a:spcAft>
                <a:spcPts val="600"/>
              </a:spcAft>
              <a:buSzPct val="100000"/>
              <a:buFont typeface="Arial" panose="020B0604020202020204" pitchFamily="34" charset="0"/>
              <a:buChar char="•"/>
            </a:pPr>
            <a:r>
              <a:rPr lang="en-GB" sz="2200" dirty="0" smtClean="0"/>
              <a:t>Explored your understanding of your role as an apprentice rep?</a:t>
            </a:r>
          </a:p>
          <a:p>
            <a:pPr marL="342900" lvl="1" indent="-342900" eaLnBrk="1" hangingPunct="1">
              <a:spcAft>
                <a:spcPts val="600"/>
              </a:spcAft>
              <a:buSzPct val="100000"/>
              <a:buFont typeface="Arial" panose="020B0604020202020204" pitchFamily="34" charset="0"/>
              <a:buChar char="•"/>
            </a:pPr>
            <a:r>
              <a:rPr lang="en-GB" sz="2200" dirty="0" smtClean="0"/>
              <a:t>Discussed the Apprentice </a:t>
            </a:r>
            <a:r>
              <a:rPr lang="en-GB" sz="2200" dirty="0"/>
              <a:t>L</a:t>
            </a:r>
            <a:r>
              <a:rPr lang="en-GB" sz="2200" dirty="0" smtClean="0"/>
              <a:t>earning </a:t>
            </a:r>
            <a:r>
              <a:rPr lang="en-GB" sz="2200" dirty="0"/>
              <a:t>E</a:t>
            </a:r>
            <a:r>
              <a:rPr lang="en-GB" sz="2200" dirty="0" smtClean="0"/>
              <a:t>xperience and explored how you can use it to improve your group’s collective experience?</a:t>
            </a:r>
          </a:p>
          <a:p>
            <a:pPr marL="342900" lvl="1" indent="-342900" eaLnBrk="1" hangingPunct="1">
              <a:spcAft>
                <a:spcPts val="600"/>
              </a:spcAft>
              <a:buSzPct val="100000"/>
              <a:buFont typeface="Arial" panose="020B0604020202020204" pitchFamily="34" charset="0"/>
              <a:buChar char="•"/>
            </a:pPr>
            <a:r>
              <a:rPr lang="en-GB" sz="2200" dirty="0" smtClean="0"/>
              <a:t>Developed some of the skills you will use as an apprentice rep?</a:t>
            </a:r>
          </a:p>
          <a:p>
            <a:pPr marL="342900" lvl="1" indent="-342900" eaLnBrk="1" hangingPunct="1">
              <a:buSzPct val="100000"/>
              <a:buFont typeface="Arial" panose="020B0604020202020204" pitchFamily="34" charset="0"/>
              <a:buChar char="•"/>
            </a:pPr>
            <a:r>
              <a:rPr lang="en-GB" sz="2200" dirty="0" smtClean="0"/>
              <a:t>Developed knowledge on how to access support available to reps?</a:t>
            </a:r>
          </a:p>
        </p:txBody>
      </p:sp>
    </p:spTree>
    <p:extLst>
      <p:ext uri="{BB962C8B-B14F-4D97-AF65-F5344CB8AC3E}">
        <p14:creationId xmlns:p14="http://schemas.microsoft.com/office/powerpoint/2010/main" val="229379950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7" name="Rectangle 2"/>
          <p:cNvSpPr>
            <a:spLocks noGrp="1" noChangeArrowheads="1"/>
          </p:cNvSpPr>
          <p:nvPr>
            <p:ph type="title"/>
          </p:nvPr>
        </p:nvSpPr>
        <p:spPr>
          <a:xfrm>
            <a:off x="457200" y="274638"/>
            <a:ext cx="6635080" cy="4378498"/>
          </a:xfrm>
        </p:spPr>
        <p:txBody>
          <a:bodyPr/>
          <a:lstStyle/>
          <a:p>
            <a:pPr eaLnBrk="1" hangingPunct="1"/>
            <a:r>
              <a:rPr lang="en-GB" sz="3200" b="1" dirty="0" smtClean="0"/>
              <a:t>Thank you for attending Introductory Level Apprentice Rep Training!</a:t>
            </a:r>
            <a:r>
              <a:rPr lang="en-GB" sz="2000" b="1" dirty="0" smtClean="0"/>
              <a:t/>
            </a:r>
            <a:br>
              <a:rPr lang="en-GB" sz="2000" b="1" dirty="0" smtClean="0"/>
            </a:br>
            <a:r>
              <a:rPr lang="en-GB" sz="2000" b="1" dirty="0" smtClean="0"/>
              <a:t/>
            </a:r>
            <a:br>
              <a:rPr lang="en-GB" sz="2000" b="1" dirty="0" smtClean="0"/>
            </a:br>
            <a:r>
              <a:rPr lang="en-GB" sz="2400" b="1" dirty="0" smtClean="0"/>
              <a:t>Please fill in your evaluation forms and hand them in.</a:t>
            </a:r>
            <a:r>
              <a:rPr lang="en-GB" sz="3200" b="1" dirty="0" smtClean="0"/>
              <a:t/>
            </a:r>
            <a:br>
              <a:rPr lang="en-GB" sz="3200" b="1" dirty="0" smtClean="0"/>
            </a:br>
            <a:endParaRPr lang="en-GB" sz="3200" b="1" dirty="0" smtClean="0"/>
          </a:p>
        </p:txBody>
      </p:sp>
      <p:sp>
        <p:nvSpPr>
          <p:cNvPr id="464898" name="Rectangle 3"/>
          <p:cNvSpPr>
            <a:spLocks noGrp="1" noChangeArrowheads="1"/>
          </p:cNvSpPr>
          <p:nvPr>
            <p:ph idx="1"/>
          </p:nvPr>
        </p:nvSpPr>
        <p:spPr>
          <a:xfrm>
            <a:off x="457200" y="4221088"/>
            <a:ext cx="8229600" cy="1584176"/>
          </a:xfrm>
        </p:spPr>
        <p:txBody>
          <a:bodyPr>
            <a:normAutofit/>
          </a:bodyPr>
          <a:lstStyle/>
          <a:p>
            <a:pPr marL="0" indent="0" eaLnBrk="1" hangingPunct="1">
              <a:buFont typeface="Wingdings" pitchFamily="2" charset="2"/>
              <a:buNone/>
            </a:pPr>
            <a:r>
              <a:rPr lang="en-US" sz="2000" b="1" dirty="0" smtClean="0"/>
              <a:t>name</a:t>
            </a:r>
            <a:r>
              <a:rPr lang="en-GB" sz="2000" b="1" dirty="0" smtClean="0"/>
              <a:t> of trainer (email address)</a:t>
            </a:r>
          </a:p>
          <a:p>
            <a:pPr marL="0" indent="0" eaLnBrk="1" hangingPunct="1">
              <a:buFont typeface="Wingdings" pitchFamily="2" charset="2"/>
              <a:buNone/>
            </a:pPr>
            <a:r>
              <a:rPr lang="en-GB" sz="2000" b="1" dirty="0" smtClean="0"/>
              <a:t>associate trainer | sparqs</a:t>
            </a:r>
          </a:p>
        </p:txBody>
      </p:sp>
    </p:spTree>
    <p:extLst>
      <p:ext uri="{BB962C8B-B14F-4D97-AF65-F5344CB8AC3E}">
        <p14:creationId xmlns:p14="http://schemas.microsoft.com/office/powerpoint/2010/main" val="21255502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chemeClr val="accent5">
                    <a:lumMod val="50000"/>
                  </a:schemeClr>
                </a:solidFill>
              </a:rPr>
              <a:t>Exercise 1 - Group introductions</a:t>
            </a:r>
            <a:endParaRPr lang="en-GB" dirty="0">
              <a:solidFill>
                <a:schemeClr val="accent5">
                  <a:lumMod val="50000"/>
                </a:schemeClr>
              </a:solidFill>
            </a:endParaRPr>
          </a:p>
        </p:txBody>
      </p:sp>
      <p:sp>
        <p:nvSpPr>
          <p:cNvPr id="3" name="Content Placeholder 2"/>
          <p:cNvSpPr>
            <a:spLocks noGrp="1"/>
          </p:cNvSpPr>
          <p:nvPr>
            <p:ph idx="1"/>
          </p:nvPr>
        </p:nvSpPr>
        <p:spPr>
          <a:xfrm>
            <a:off x="457200" y="1772816"/>
            <a:ext cx="8075240" cy="4032448"/>
          </a:xfrm>
        </p:spPr>
        <p:txBody>
          <a:bodyPr>
            <a:noAutofit/>
          </a:bodyPr>
          <a:lstStyle/>
          <a:p>
            <a:pPr marL="0" indent="0">
              <a:buNone/>
            </a:pPr>
            <a:r>
              <a:rPr lang="en-GB" sz="2400" dirty="0" smtClean="0"/>
              <a:t>Speaking for about a minute, let your fellow reps know:</a:t>
            </a:r>
          </a:p>
          <a:p>
            <a:pPr marL="0" indent="0">
              <a:buNone/>
            </a:pPr>
            <a:endParaRPr lang="en-GB" sz="1100" dirty="0" smtClean="0"/>
          </a:p>
          <a:p>
            <a:pPr>
              <a:spcAft>
                <a:spcPts val="1000"/>
              </a:spcAft>
            </a:pPr>
            <a:r>
              <a:rPr lang="en-GB" sz="2200" dirty="0" smtClean="0"/>
              <a:t>Who you are.</a:t>
            </a:r>
          </a:p>
          <a:p>
            <a:pPr>
              <a:spcAft>
                <a:spcPts val="1000"/>
              </a:spcAft>
            </a:pPr>
            <a:r>
              <a:rPr lang="en-GB" sz="2200" dirty="0" smtClean="0"/>
              <a:t>What apprenticeship you are doing and something you like about it.</a:t>
            </a:r>
          </a:p>
          <a:p>
            <a:pPr>
              <a:spcAft>
                <a:spcPts val="1000"/>
              </a:spcAft>
            </a:pPr>
            <a:r>
              <a:rPr lang="en-GB" sz="2200" dirty="0" smtClean="0"/>
              <a:t>Why you wanted to be a rep, and how you came to be a rep.</a:t>
            </a:r>
          </a:p>
          <a:p>
            <a:r>
              <a:rPr lang="en-GB" sz="2200" dirty="0" smtClean="0"/>
              <a:t>What you would like to get out of today.</a:t>
            </a:r>
          </a:p>
        </p:txBody>
      </p:sp>
    </p:spTree>
    <p:extLst>
      <p:ext uri="{BB962C8B-B14F-4D97-AF65-F5344CB8AC3E}">
        <p14:creationId xmlns:p14="http://schemas.microsoft.com/office/powerpoint/2010/main" val="10222433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1" name="Rectangle 2"/>
          <p:cNvSpPr>
            <a:spLocks noGrp="1" noChangeArrowheads="1"/>
          </p:cNvSpPr>
          <p:nvPr>
            <p:ph type="title"/>
          </p:nvPr>
        </p:nvSpPr>
        <p:spPr/>
        <p:txBody>
          <a:bodyPr/>
          <a:lstStyle/>
          <a:p>
            <a:pPr eaLnBrk="1" hangingPunct="1"/>
            <a:r>
              <a:rPr lang="en-GB" dirty="0" smtClean="0"/>
              <a:t>Exercise 2 - Your rep role</a:t>
            </a:r>
          </a:p>
        </p:txBody>
      </p:sp>
      <p:sp>
        <p:nvSpPr>
          <p:cNvPr id="435202" name="Rectangle 4"/>
          <p:cNvSpPr>
            <a:spLocks noGrp="1" noChangeArrowheads="1"/>
          </p:cNvSpPr>
          <p:nvPr>
            <p:ph idx="1"/>
          </p:nvPr>
        </p:nvSpPr>
        <p:spPr>
          <a:xfrm>
            <a:off x="467544" y="1772816"/>
            <a:ext cx="8229600" cy="4392488"/>
          </a:xfrm>
        </p:spPr>
        <p:txBody>
          <a:bodyPr>
            <a:noAutofit/>
          </a:bodyPr>
          <a:lstStyle/>
          <a:p>
            <a:pPr eaLnBrk="1" hangingPunct="1"/>
            <a:r>
              <a:rPr lang="en-GB" sz="2400" dirty="0" smtClean="0"/>
              <a:t>What do you think the </a:t>
            </a:r>
            <a:r>
              <a:rPr lang="en-GB" sz="2400" b="1" dirty="0" smtClean="0"/>
              <a:t>purpose</a:t>
            </a:r>
            <a:r>
              <a:rPr lang="en-GB" sz="2400" dirty="0" smtClean="0"/>
              <a:t> of the apprentice rep is?</a:t>
            </a:r>
          </a:p>
          <a:p>
            <a:pPr eaLnBrk="1" hangingPunct="1"/>
            <a:endParaRPr lang="en-GB" sz="1600" dirty="0" smtClean="0"/>
          </a:p>
          <a:p>
            <a:pPr eaLnBrk="1" hangingPunct="1"/>
            <a:r>
              <a:rPr lang="en-GB" sz="2400" dirty="0" smtClean="0"/>
              <a:t>What do you think some of the </a:t>
            </a:r>
            <a:r>
              <a:rPr lang="en-GB" sz="2400" b="1" dirty="0" smtClean="0"/>
              <a:t>tasks</a:t>
            </a:r>
            <a:r>
              <a:rPr lang="en-GB" sz="2400" dirty="0" smtClean="0"/>
              <a:t> will be?</a:t>
            </a:r>
          </a:p>
          <a:p>
            <a:pPr eaLnBrk="1" hangingPunct="1"/>
            <a:endParaRPr lang="en-GB" sz="1600" dirty="0" smtClean="0"/>
          </a:p>
          <a:p>
            <a:pPr eaLnBrk="1" hangingPunct="1"/>
            <a:r>
              <a:rPr lang="en-GB" sz="2400" dirty="0" smtClean="0"/>
              <a:t>What </a:t>
            </a:r>
            <a:r>
              <a:rPr lang="en-GB" sz="2400" b="1" dirty="0" smtClean="0"/>
              <a:t>skills</a:t>
            </a:r>
            <a:r>
              <a:rPr lang="en-GB" sz="2400" dirty="0" smtClean="0"/>
              <a:t> do you think you will need and develop as a rep?</a:t>
            </a:r>
          </a:p>
          <a:p>
            <a:pPr eaLnBrk="1" hangingPunct="1"/>
            <a:endParaRPr lang="en-GB" sz="1600" dirty="0" smtClean="0"/>
          </a:p>
          <a:p>
            <a:pPr eaLnBrk="1" hangingPunct="1"/>
            <a:r>
              <a:rPr lang="en-GB" sz="2400" dirty="0" smtClean="0"/>
              <a:t>How do you think being a rep will </a:t>
            </a:r>
            <a:r>
              <a:rPr lang="en-GB" sz="2400" b="1" dirty="0" smtClean="0"/>
              <a:t>benefit</a:t>
            </a:r>
            <a:r>
              <a:rPr lang="en-GB" sz="2400" dirty="0" smtClean="0"/>
              <a:t> you?</a:t>
            </a:r>
          </a:p>
        </p:txBody>
      </p:sp>
    </p:spTree>
    <p:extLst>
      <p:ext uri="{BB962C8B-B14F-4D97-AF65-F5344CB8AC3E}">
        <p14:creationId xmlns:p14="http://schemas.microsoft.com/office/powerpoint/2010/main" val="378615878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49" name="Rectangle 2"/>
          <p:cNvSpPr>
            <a:spLocks noGrp="1" noChangeArrowheads="1"/>
          </p:cNvSpPr>
          <p:nvPr>
            <p:ph type="title"/>
          </p:nvPr>
        </p:nvSpPr>
        <p:spPr/>
        <p:txBody>
          <a:bodyPr/>
          <a:lstStyle/>
          <a:p>
            <a:pPr eaLnBrk="1" hangingPunct="1"/>
            <a:r>
              <a:rPr lang="en-GB" dirty="0" smtClean="0"/>
              <a:t>Purpose of a rep </a:t>
            </a:r>
          </a:p>
        </p:txBody>
      </p:sp>
      <p:sp>
        <p:nvSpPr>
          <p:cNvPr id="437250" name="Rectangle 4"/>
          <p:cNvSpPr>
            <a:spLocks noGrp="1" noChangeArrowheads="1"/>
          </p:cNvSpPr>
          <p:nvPr>
            <p:ph idx="1"/>
          </p:nvPr>
        </p:nvSpPr>
        <p:spPr>
          <a:xfrm>
            <a:off x="457200" y="1484784"/>
            <a:ext cx="8229600" cy="4896544"/>
          </a:xfrm>
        </p:spPr>
        <p:txBody>
          <a:bodyPr>
            <a:noAutofit/>
          </a:bodyPr>
          <a:lstStyle/>
          <a:p>
            <a:pPr eaLnBrk="1" hangingPunct="1">
              <a:spcAft>
                <a:spcPct val="20000"/>
              </a:spcAft>
            </a:pPr>
            <a:r>
              <a:rPr lang="en-GB" sz="2200" dirty="0" smtClean="0"/>
              <a:t>To continuously </a:t>
            </a:r>
            <a:r>
              <a:rPr lang="en-GB" sz="2200" b="1" dirty="0" smtClean="0"/>
              <a:t>improve</a:t>
            </a:r>
            <a:r>
              <a:rPr lang="en-GB" sz="2200" dirty="0" smtClean="0"/>
              <a:t> the </a:t>
            </a:r>
            <a:r>
              <a:rPr lang="en-GB" sz="2200" b="1" dirty="0" smtClean="0"/>
              <a:t>apprentice learning experience</a:t>
            </a:r>
            <a:r>
              <a:rPr lang="en-GB" sz="2200" dirty="0" smtClean="0"/>
              <a:t> in </a:t>
            </a:r>
            <a:r>
              <a:rPr lang="en-GB" sz="2200" b="1" dirty="0" smtClean="0"/>
              <a:t>partnership</a:t>
            </a:r>
            <a:r>
              <a:rPr lang="en-GB" sz="2200" dirty="0" smtClean="0"/>
              <a:t> with the employer, the institution/training provider and, where appropriate, the students’ association by helping create </a:t>
            </a:r>
            <a:r>
              <a:rPr lang="en-GB" sz="2200" b="1" dirty="0" smtClean="0"/>
              <a:t>solutions</a:t>
            </a:r>
            <a:r>
              <a:rPr lang="en-GB" sz="2200" dirty="0" smtClean="0"/>
              <a:t> to problems.</a:t>
            </a:r>
          </a:p>
          <a:p>
            <a:pPr eaLnBrk="1" hangingPunct="1">
              <a:spcAft>
                <a:spcPct val="20000"/>
              </a:spcAft>
            </a:pPr>
            <a:r>
              <a:rPr lang="en-GB" sz="2200" dirty="0" smtClean="0"/>
              <a:t>To </a:t>
            </a:r>
            <a:r>
              <a:rPr lang="en-GB" sz="2200" b="1" dirty="0" smtClean="0"/>
              <a:t>represent </a:t>
            </a:r>
            <a:r>
              <a:rPr lang="en-GB" sz="2200" dirty="0" smtClean="0"/>
              <a:t>your fellow apprentices’ views and opinions on all matters relating to the </a:t>
            </a:r>
            <a:r>
              <a:rPr lang="en-GB" sz="2200" b="1" dirty="0" smtClean="0"/>
              <a:t>learning</a:t>
            </a:r>
            <a:r>
              <a:rPr lang="en-GB" sz="2200" dirty="0" smtClean="0"/>
              <a:t> </a:t>
            </a:r>
            <a:r>
              <a:rPr lang="en-GB" sz="2200" b="1" dirty="0" smtClean="0"/>
              <a:t>and</a:t>
            </a:r>
            <a:r>
              <a:rPr lang="en-GB" sz="2200" dirty="0" smtClean="0"/>
              <a:t> </a:t>
            </a:r>
            <a:r>
              <a:rPr lang="en-GB" sz="2200" b="1" dirty="0" smtClean="0"/>
              <a:t>teaching </a:t>
            </a:r>
            <a:r>
              <a:rPr lang="en-GB" sz="2200" dirty="0" smtClean="0"/>
              <a:t>aspect of their apprenticeship.</a:t>
            </a:r>
          </a:p>
          <a:p>
            <a:pPr eaLnBrk="1" hangingPunct="1">
              <a:spcAft>
                <a:spcPct val="20000"/>
              </a:spcAft>
            </a:pPr>
            <a:r>
              <a:rPr lang="en-GB" sz="2200" dirty="0" smtClean="0"/>
              <a:t>To provide both </a:t>
            </a:r>
            <a:r>
              <a:rPr lang="en-GB" sz="2200" b="1" dirty="0" smtClean="0"/>
              <a:t>positive </a:t>
            </a:r>
            <a:r>
              <a:rPr lang="en-GB" sz="2200" dirty="0" smtClean="0"/>
              <a:t>and </a:t>
            </a:r>
            <a:r>
              <a:rPr lang="en-GB" sz="2200" b="1" dirty="0" smtClean="0"/>
              <a:t>negative</a:t>
            </a:r>
            <a:r>
              <a:rPr lang="en-GB" sz="2200" dirty="0" smtClean="0"/>
              <a:t> </a:t>
            </a:r>
            <a:r>
              <a:rPr lang="en-GB" sz="2200" b="1" dirty="0" smtClean="0"/>
              <a:t>feedback</a:t>
            </a:r>
            <a:r>
              <a:rPr lang="en-GB" sz="2200" dirty="0" smtClean="0"/>
              <a:t>.</a:t>
            </a:r>
          </a:p>
          <a:p>
            <a:pPr eaLnBrk="1" hangingPunct="1">
              <a:spcAft>
                <a:spcPct val="20000"/>
              </a:spcAft>
            </a:pPr>
            <a:r>
              <a:rPr lang="en-GB" sz="2200" dirty="0" smtClean="0"/>
              <a:t>To act as a </a:t>
            </a:r>
            <a:r>
              <a:rPr lang="en-GB" sz="2200" b="1" dirty="0" smtClean="0"/>
              <a:t>communication channel </a:t>
            </a:r>
            <a:r>
              <a:rPr lang="en-GB" sz="2200" dirty="0" smtClean="0"/>
              <a:t>between apprentices and their learning provider.</a:t>
            </a:r>
          </a:p>
        </p:txBody>
      </p:sp>
    </p:spTree>
    <p:extLst>
      <p:ext uri="{BB962C8B-B14F-4D97-AF65-F5344CB8AC3E}">
        <p14:creationId xmlns:p14="http://schemas.microsoft.com/office/powerpoint/2010/main" val="26136774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3" name="Rectangle 2"/>
          <p:cNvSpPr>
            <a:spLocks noGrp="1" noChangeArrowheads="1"/>
          </p:cNvSpPr>
          <p:nvPr>
            <p:ph type="title"/>
          </p:nvPr>
        </p:nvSpPr>
        <p:spPr/>
        <p:txBody>
          <a:bodyPr/>
          <a:lstStyle/>
          <a:p>
            <a:pPr eaLnBrk="1" hangingPunct="1"/>
            <a:r>
              <a:rPr lang="en-GB" dirty="0" smtClean="0"/>
              <a:t>Rep tasks</a:t>
            </a:r>
          </a:p>
        </p:txBody>
      </p:sp>
      <p:sp>
        <p:nvSpPr>
          <p:cNvPr id="438274" name="Rectangle 3"/>
          <p:cNvSpPr>
            <a:spLocks noGrp="1" noChangeArrowheads="1"/>
          </p:cNvSpPr>
          <p:nvPr>
            <p:ph idx="1"/>
          </p:nvPr>
        </p:nvSpPr>
        <p:spPr>
          <a:xfrm>
            <a:off x="395536" y="1700808"/>
            <a:ext cx="4330824" cy="4032448"/>
          </a:xfrm>
        </p:spPr>
        <p:txBody>
          <a:bodyPr>
            <a:normAutofit/>
          </a:bodyPr>
          <a:lstStyle/>
          <a:p>
            <a:pPr eaLnBrk="1" hangingPunct="1"/>
            <a:r>
              <a:rPr lang="en-GB" sz="2400" dirty="0" smtClean="0"/>
              <a:t>Introduce yourself to your group.</a:t>
            </a:r>
          </a:p>
          <a:p>
            <a:pPr eaLnBrk="1" hangingPunct="1"/>
            <a:r>
              <a:rPr lang="en-GB" sz="2400" dirty="0" smtClean="0"/>
              <a:t>Gather apprentice opinion.</a:t>
            </a:r>
          </a:p>
          <a:p>
            <a:pPr eaLnBrk="1" hangingPunct="1"/>
            <a:r>
              <a:rPr lang="en-GB" sz="2400" dirty="0" smtClean="0"/>
              <a:t>Provide feedback to learning providers.</a:t>
            </a:r>
          </a:p>
          <a:p>
            <a:pPr eaLnBrk="1" hangingPunct="1"/>
            <a:r>
              <a:rPr lang="en-GB" sz="2400" dirty="0" smtClean="0"/>
              <a:t>Present apprentice views at meetings.</a:t>
            </a:r>
          </a:p>
          <a:p>
            <a:pPr eaLnBrk="1" hangingPunct="1"/>
            <a:r>
              <a:rPr lang="en-GB" sz="2400" dirty="0" smtClean="0"/>
              <a:t>Attend meetings.</a:t>
            </a:r>
          </a:p>
          <a:p>
            <a:pPr eaLnBrk="1" hangingPunct="1">
              <a:buFont typeface="Wingdings" pitchFamily="2" charset="2"/>
              <a:buNone/>
            </a:pPr>
            <a:endParaRPr lang="en-GB" sz="2400" b="1" dirty="0" smtClean="0"/>
          </a:p>
          <a:p>
            <a:pPr algn="ctr" eaLnBrk="1" hangingPunct="1">
              <a:buFont typeface="Wingdings" pitchFamily="2" charset="2"/>
              <a:buNone/>
            </a:pPr>
            <a:endParaRPr lang="en-GB" sz="2400" b="1" dirty="0" smtClean="0"/>
          </a:p>
        </p:txBody>
      </p:sp>
      <p:sp>
        <p:nvSpPr>
          <p:cNvPr id="438275" name="Rectangle 6"/>
          <p:cNvSpPr>
            <a:spLocks noGrp="1" noChangeArrowheads="1"/>
          </p:cNvSpPr>
          <p:nvPr>
            <p:ph type="body" sz="half" idx="4294967295"/>
          </p:nvPr>
        </p:nvSpPr>
        <p:spPr>
          <a:xfrm>
            <a:off x="4860032" y="1700808"/>
            <a:ext cx="4038600" cy="3989387"/>
          </a:xfrm>
        </p:spPr>
        <p:txBody>
          <a:bodyPr>
            <a:normAutofit fontScale="92500" lnSpcReduction="10000"/>
          </a:bodyPr>
          <a:lstStyle/>
          <a:p>
            <a:pPr eaLnBrk="1" hangingPunct="1"/>
            <a:r>
              <a:rPr lang="en-GB" sz="2400" dirty="0" smtClean="0"/>
              <a:t>Speak to people outside of meetings.</a:t>
            </a:r>
          </a:p>
          <a:p>
            <a:pPr eaLnBrk="1" hangingPunct="1"/>
            <a:r>
              <a:rPr lang="en-GB" sz="2400" dirty="0" smtClean="0"/>
              <a:t>Develop solutions to issues.</a:t>
            </a:r>
          </a:p>
          <a:p>
            <a:pPr eaLnBrk="1" hangingPunct="1"/>
            <a:r>
              <a:rPr lang="en-GB" sz="2400" dirty="0" smtClean="0"/>
              <a:t>Pass issues onto students’ association where appropriate.</a:t>
            </a:r>
          </a:p>
          <a:p>
            <a:pPr eaLnBrk="1" hangingPunct="1"/>
            <a:r>
              <a:rPr lang="en-GB" sz="2400" dirty="0" smtClean="0"/>
              <a:t>Contribute to institutional activities.</a:t>
            </a:r>
          </a:p>
          <a:p>
            <a:pPr eaLnBrk="1" hangingPunct="1"/>
            <a:r>
              <a:rPr lang="en-GB" sz="2400" dirty="0" smtClean="0"/>
              <a:t>Pass on information to the employer where appropriate.</a:t>
            </a:r>
          </a:p>
          <a:p>
            <a:pPr eaLnBrk="1" hangingPunct="1"/>
            <a:endParaRPr lang="en-GB" sz="2400" dirty="0" smtClean="0"/>
          </a:p>
          <a:p>
            <a:endParaRPr lang="en-GB" sz="2400" dirty="0" smtClean="0"/>
          </a:p>
        </p:txBody>
      </p:sp>
    </p:spTree>
    <p:extLst>
      <p:ext uri="{BB962C8B-B14F-4D97-AF65-F5344CB8AC3E}">
        <p14:creationId xmlns:p14="http://schemas.microsoft.com/office/powerpoint/2010/main" val="8408529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1" name="Rectangle 2"/>
          <p:cNvSpPr>
            <a:spLocks noGrp="1" noChangeArrowheads="1"/>
          </p:cNvSpPr>
          <p:nvPr>
            <p:ph type="title"/>
          </p:nvPr>
        </p:nvSpPr>
        <p:spPr/>
        <p:txBody>
          <a:bodyPr/>
          <a:lstStyle/>
          <a:p>
            <a:pPr eaLnBrk="1" hangingPunct="1"/>
            <a:r>
              <a:rPr lang="en-GB" dirty="0" smtClean="0"/>
              <a:t>Rep skills</a:t>
            </a:r>
          </a:p>
        </p:txBody>
      </p:sp>
      <p:sp>
        <p:nvSpPr>
          <p:cNvPr id="440322" name="Rectangle 5"/>
          <p:cNvSpPr>
            <a:spLocks noGrp="1" noChangeArrowheads="1"/>
          </p:cNvSpPr>
          <p:nvPr>
            <p:ph idx="1"/>
          </p:nvPr>
        </p:nvSpPr>
        <p:spPr/>
        <p:txBody>
          <a:bodyPr>
            <a:normAutofit/>
          </a:bodyPr>
          <a:lstStyle/>
          <a:p>
            <a:pPr eaLnBrk="1" hangingPunct="1"/>
            <a:r>
              <a:rPr lang="en-GB" sz="2400" dirty="0" smtClean="0"/>
              <a:t>Communication.</a:t>
            </a:r>
          </a:p>
          <a:p>
            <a:pPr eaLnBrk="1" hangingPunct="1"/>
            <a:r>
              <a:rPr lang="en-GB" sz="2400" dirty="0" smtClean="0"/>
              <a:t>Listening.</a:t>
            </a:r>
          </a:p>
          <a:p>
            <a:pPr eaLnBrk="1" hangingPunct="1"/>
            <a:r>
              <a:rPr lang="en-GB" sz="2400" dirty="0" smtClean="0"/>
              <a:t>Networking.</a:t>
            </a:r>
          </a:p>
          <a:p>
            <a:pPr eaLnBrk="1" hangingPunct="1"/>
            <a:r>
              <a:rPr lang="en-GB" sz="2400" dirty="0" smtClean="0"/>
              <a:t>Relationship building.</a:t>
            </a:r>
          </a:p>
          <a:p>
            <a:pPr eaLnBrk="1" hangingPunct="1"/>
            <a:r>
              <a:rPr lang="en-GB" sz="2400" dirty="0" smtClean="0"/>
              <a:t>Reflection. </a:t>
            </a:r>
          </a:p>
          <a:p>
            <a:pPr eaLnBrk="1" hangingPunct="1"/>
            <a:r>
              <a:rPr lang="en-GB" sz="2400" dirty="0" smtClean="0"/>
              <a:t>Presentation.</a:t>
            </a:r>
          </a:p>
          <a:p>
            <a:pPr eaLnBrk="1" hangingPunct="1"/>
            <a:endParaRPr lang="en-GB" sz="2400" dirty="0" smtClean="0"/>
          </a:p>
        </p:txBody>
      </p:sp>
      <p:sp>
        <p:nvSpPr>
          <p:cNvPr id="440323" name="Rectangle 6"/>
          <p:cNvSpPr>
            <a:spLocks noGrp="1" noChangeArrowheads="1"/>
          </p:cNvSpPr>
          <p:nvPr>
            <p:ph type="body" sz="half" idx="4294967295"/>
          </p:nvPr>
        </p:nvSpPr>
        <p:spPr>
          <a:xfrm>
            <a:off x="4513263" y="1844005"/>
            <a:ext cx="4630737" cy="4105275"/>
          </a:xfrm>
        </p:spPr>
        <p:txBody>
          <a:bodyPr>
            <a:normAutofit/>
          </a:bodyPr>
          <a:lstStyle/>
          <a:p>
            <a:pPr eaLnBrk="1" hangingPunct="1"/>
            <a:r>
              <a:rPr lang="en-GB" sz="2400" dirty="0" smtClean="0"/>
              <a:t>Organisation.</a:t>
            </a:r>
          </a:p>
          <a:p>
            <a:pPr eaLnBrk="1" hangingPunct="1"/>
            <a:r>
              <a:rPr lang="en-GB" sz="2400" dirty="0" smtClean="0"/>
              <a:t>Report writing.</a:t>
            </a:r>
          </a:p>
          <a:p>
            <a:pPr eaLnBrk="1" hangingPunct="1"/>
            <a:r>
              <a:rPr lang="en-GB" sz="2400" dirty="0" smtClean="0"/>
              <a:t>Diplomacy.</a:t>
            </a:r>
          </a:p>
          <a:p>
            <a:pPr eaLnBrk="1" hangingPunct="1"/>
            <a:r>
              <a:rPr lang="en-GB" sz="2400" dirty="0" smtClean="0"/>
              <a:t>Negotiation. </a:t>
            </a:r>
          </a:p>
          <a:p>
            <a:pPr eaLnBrk="1" hangingPunct="1"/>
            <a:r>
              <a:rPr lang="en-GB" sz="2400" dirty="0" smtClean="0"/>
              <a:t>Research.</a:t>
            </a:r>
          </a:p>
          <a:p>
            <a:pPr eaLnBrk="1" hangingPunct="1"/>
            <a:r>
              <a:rPr lang="en-GB" sz="2400" dirty="0" smtClean="0"/>
              <a:t>Time management / prioritisation.</a:t>
            </a:r>
          </a:p>
        </p:txBody>
      </p:sp>
    </p:spTree>
    <p:extLst>
      <p:ext uri="{BB962C8B-B14F-4D97-AF65-F5344CB8AC3E}">
        <p14:creationId xmlns:p14="http://schemas.microsoft.com/office/powerpoint/2010/main" val="1670001404"/>
      </p:ext>
    </p:extLst>
  </p:cSld>
  <p:clrMapOvr>
    <a:masterClrMapping/>
  </p:clrMapOvr>
  <p:timing>
    <p:tnLst>
      <p:par>
        <p:cTn id="1" dur="indefinite" restart="never" nodeType="tmRoot"/>
      </p:par>
    </p:tnLst>
  </p:timing>
</p:sld>
</file>

<file path=ppt/theme/theme1.xml><?xml version="1.0" encoding="utf-8"?>
<a:theme xmlns:a="http://schemas.openxmlformats.org/drawingml/2006/main" name="sparqs presentation with twitter only 2014">
  <a:themeElements>
    <a:clrScheme name="Ali">
      <a:dk1>
        <a:sysClr val="windowText" lastClr="000000"/>
      </a:dk1>
      <a:lt1>
        <a:sysClr val="window" lastClr="FFFFFF"/>
      </a:lt1>
      <a:dk2>
        <a:srgbClr val="4E5B6F"/>
      </a:dk2>
      <a:lt2>
        <a:srgbClr val="D6ECFF"/>
      </a:lt2>
      <a:accent1>
        <a:srgbClr val="7FD13B"/>
      </a:accent1>
      <a:accent2>
        <a:srgbClr val="EA157A"/>
      </a:accent2>
      <a:accent3>
        <a:srgbClr val="FFFF00"/>
      </a:accent3>
      <a:accent4>
        <a:srgbClr val="00ADDC"/>
      </a:accent4>
      <a:accent5>
        <a:srgbClr val="738AC8"/>
      </a:accent5>
      <a:accent6>
        <a:srgbClr val="1AB39F"/>
      </a:accent6>
      <a:hlink>
        <a:srgbClr val="EB8803"/>
      </a:hlink>
      <a:folHlink>
        <a:srgbClr val="5F7791"/>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_Custom Design">
  <a:themeElements>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8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8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8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8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8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8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8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8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8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8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8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8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8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9_Custom Design">
  <a:themeElements>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Custom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9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sparqs presentation with twitter only 2014</Template>
  <TotalTime>1831</TotalTime>
  <Words>2428</Words>
  <Application>Microsoft Office PowerPoint</Application>
  <PresentationFormat>On-screen Show (4:3)</PresentationFormat>
  <Paragraphs>326</Paragraphs>
  <Slides>43</Slides>
  <Notes>26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43</vt:i4>
      </vt:variant>
    </vt:vector>
  </HeadingPairs>
  <TitlesOfParts>
    <vt:vector size="50" baseType="lpstr">
      <vt:lpstr>Arial</vt:lpstr>
      <vt:lpstr>Calibri</vt:lpstr>
      <vt:lpstr>Verdana</vt:lpstr>
      <vt:lpstr>Wingdings</vt:lpstr>
      <vt:lpstr>sparqs presentation with twitter only 2014</vt:lpstr>
      <vt:lpstr>8_Custom Design</vt:lpstr>
      <vt:lpstr>9_Custom Design</vt:lpstr>
      <vt:lpstr>  Introductory Level  Apprentice Rep Training </vt:lpstr>
      <vt:lpstr>Safeguarding</vt:lpstr>
      <vt:lpstr>sparqs</vt:lpstr>
      <vt:lpstr>Learning outcomes for today</vt:lpstr>
      <vt:lpstr>Exercise 1 - Group introductions</vt:lpstr>
      <vt:lpstr>Exercise 2 - Your rep role</vt:lpstr>
      <vt:lpstr>Purpose of a rep </vt:lpstr>
      <vt:lpstr>Rep tasks</vt:lpstr>
      <vt:lpstr>Rep skills</vt:lpstr>
      <vt:lpstr>Benefits of being a rep</vt:lpstr>
      <vt:lpstr>Why is representation important?</vt:lpstr>
      <vt:lpstr>Exercise 3 - Your apprenticeship</vt:lpstr>
      <vt:lpstr>The Apprentice Learning Experience</vt:lpstr>
      <vt:lpstr>Curriculum</vt:lpstr>
      <vt:lpstr>Learning Resources</vt:lpstr>
      <vt:lpstr>Learning and Teaching Process</vt:lpstr>
      <vt:lpstr>Assessment and Feedback</vt:lpstr>
      <vt:lpstr>Progression and Achievement</vt:lpstr>
      <vt:lpstr>Guidance and Support</vt:lpstr>
      <vt:lpstr>Quality Enhancement and Assurance</vt:lpstr>
      <vt:lpstr>Exercise 4 – using the ALE </vt:lpstr>
      <vt:lpstr>Short break</vt:lpstr>
      <vt:lpstr>The Rep Cycle</vt:lpstr>
      <vt:lpstr>Apprentice rep activities</vt:lpstr>
      <vt:lpstr>Exercise 5 – Gathering apprentice opinion</vt:lpstr>
      <vt:lpstr>Gathering apprentice opinion</vt:lpstr>
      <vt:lpstr>The A,B,C,D of Effective Feedback</vt:lpstr>
      <vt:lpstr>A is for Accuracy</vt:lpstr>
      <vt:lpstr>B is for Balanced</vt:lpstr>
      <vt:lpstr>C is for Constructive</vt:lpstr>
      <vt:lpstr>D is for Depersonalised</vt:lpstr>
      <vt:lpstr>Exercise 6 - Developing solutions</vt:lpstr>
      <vt:lpstr>Making change happen</vt:lpstr>
      <vt:lpstr>Exercise 7 - Attending meetings </vt:lpstr>
      <vt:lpstr>Before a meeting</vt:lpstr>
      <vt:lpstr>During a meeting</vt:lpstr>
      <vt:lpstr>After a meeting</vt:lpstr>
      <vt:lpstr>Closing the loop</vt:lpstr>
      <vt:lpstr>Closing the loop </vt:lpstr>
      <vt:lpstr>Support available to you</vt:lpstr>
      <vt:lpstr>Your future rep career</vt:lpstr>
      <vt:lpstr>Learning outcomes for today</vt:lpstr>
      <vt:lpstr>Thank you for attending Introductory Level Apprentice Rep Training!  Please fill in your evaluation forms and hand them in. </vt:lpstr>
    </vt:vector>
  </TitlesOfParts>
  <Company>NUS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Associate Trainer Induction Day</dc:title>
  <dc:creator>NUS ORG</dc:creator>
  <cp:lastModifiedBy>Ali McDade</cp:lastModifiedBy>
  <cp:revision>108</cp:revision>
  <cp:lastPrinted>2018-07-23T19:31:47Z</cp:lastPrinted>
  <dcterms:created xsi:type="dcterms:W3CDTF">2014-05-15T13:22:36Z</dcterms:created>
  <dcterms:modified xsi:type="dcterms:W3CDTF">2019-07-19T15:22:53Z</dcterms:modified>
</cp:coreProperties>
</file>